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F6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A1F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Oval 2"/>
          <p:cNvSpPr/>
          <p:nvPr/>
        </p:nvSpPr>
        <p:spPr>
          <a:xfrm>
            <a:off x="9692640" y="-822960"/>
            <a:ext cx="3291840" cy="3291840"/>
          </a:xfrm>
          <a:prstGeom prst="ellipse">
            <a:avLst/>
          </a:prstGeom>
          <a:solidFill>
            <a:srgbClr val="5B3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" name="Oval 3"/>
          <p:cNvSpPr/>
          <p:nvPr/>
        </p:nvSpPr>
        <p:spPr>
          <a:xfrm>
            <a:off x="-1097280" y="4480560"/>
            <a:ext cx="3108960" cy="3108960"/>
          </a:xfrm>
          <a:prstGeom prst="ellipse">
            <a:avLst/>
          </a:prstGeom>
          <a:solidFill>
            <a:srgbClr val="3B2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5" name="Oval 4"/>
          <p:cNvSpPr/>
          <p:nvPr/>
        </p:nvSpPr>
        <p:spPr>
          <a:xfrm>
            <a:off x="10881360" y="5120640"/>
            <a:ext cx="1463040" cy="1463040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6" name="Oval 5"/>
          <p:cNvSpPr/>
          <p:nvPr/>
        </p:nvSpPr>
        <p:spPr>
          <a:xfrm>
            <a:off x="822960" y="640080"/>
            <a:ext cx="640080" cy="640080"/>
          </a:xfrm>
          <a:prstGeom prst="ellipse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7" name="Oval 6"/>
          <p:cNvSpPr/>
          <p:nvPr/>
        </p:nvSpPr>
        <p:spPr>
          <a:xfrm>
            <a:off x="8686800" y="4206240"/>
            <a:ext cx="457200" cy="457200"/>
          </a:xfrm>
          <a:prstGeom prst="ellipse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22960" y="11430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2000" b="1" i="0">
                <a:solidFill>
                  <a:srgbClr val="FFCC33"/>
                </a:solidFill>
                <a:latin typeface="Heebo"/>
                <a:cs typeface="Heebo"/>
                <a:ea typeface="Heebo"/>
              </a:rPr>
              <a:t>מדריך הדרכה למורה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645920"/>
            <a:ext cx="10515600" cy="1828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46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איך בונים כלים דיגיטליים לכיתה</a:t>
            </a:r>
          </a:p>
          <a:p>
            <a:pPr algn="r" rtl="1"/>
            <a:r>
              <a:rPr sz="4600" b="1" i="0">
                <a:solidFill>
                  <a:srgbClr val="FFCC33"/>
                </a:solidFill>
                <a:latin typeface="Heebo"/>
                <a:cs typeface="Heebo"/>
                <a:ea typeface="Heebo"/>
              </a:rPr>
              <a:t>שלב אחר שלב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611880"/>
            <a:ext cx="1051560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900" b="0" i="0">
                <a:solidFill>
                  <a:srgbClr val="E4DDFF"/>
                </a:solidFill>
                <a:latin typeface="Heebo"/>
                <a:cs typeface="Heebo"/>
                <a:ea typeface="Heebo"/>
              </a:rPr>
              <a:t>ארבעה כלים, שתי דרכים לכל כלי: בונים לבד בכלים חינמיים, או משתמשים בכלי מוכן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854135" y="4434840"/>
            <a:ext cx="2377440" cy="566928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854135" y="4434840"/>
            <a:ext cx="2377440" cy="56692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1  ·  לוח שיתופי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39535" y="4434840"/>
            <a:ext cx="2377440" cy="566928"/>
          </a:xfrm>
          <a:prstGeom prst="roundRect">
            <a:avLst>
              <a:gd name="adj" fmla="val 50000"/>
            </a:avLst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39535" y="4434840"/>
            <a:ext cx="2377440" cy="56692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2  ·  מגילון חי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824935" y="4434840"/>
            <a:ext cx="2377440" cy="566928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824935" y="4434840"/>
            <a:ext cx="2377440" cy="56692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3  ·  טופס וכפתור הרשמה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310335" y="4434840"/>
            <a:ext cx="2377440" cy="566928"/>
          </a:xfrm>
          <a:prstGeom prst="roundRect">
            <a:avLst>
              <a:gd name="adj" fmla="val 50000"/>
            </a:avLst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310335" y="4434840"/>
            <a:ext cx="2377440" cy="56692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4  ·  פוסטר 'הכירו אותי'</a:t>
            </a:r>
          </a:p>
        </p:txBody>
      </p:sp>
      <p:pic>
        <p:nvPicPr>
          <p:cNvPr id="19" name="Picture 18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9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B3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185855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32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מה במדריך?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16152"/>
            <a:ext cx="11185855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7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ארבעה פרקים – כלי אחד בכל פעם, לאט לאט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029471" y="1691640"/>
            <a:ext cx="2659303" cy="2651760"/>
          </a:xfrm>
          <a:prstGeom prst="roundRect">
            <a:avLst>
              <a:gd name="adj" fmla="val 8000"/>
            </a:avLst>
          </a:prstGeom>
          <a:solidFill>
            <a:srgbClr val="FFF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6" name="Oval 5"/>
          <p:cNvSpPr/>
          <p:nvPr/>
        </p:nvSpPr>
        <p:spPr>
          <a:xfrm>
            <a:off x="10820095" y="1920240"/>
            <a:ext cx="640080" cy="640080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24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12351" y="2697480"/>
            <a:ext cx="2293543" cy="82296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r" rtl="1"/>
            <a:r>
              <a:rPr sz="1900" b="1" i="0">
                <a:solidFill>
                  <a:srgbClr val="F59E0B"/>
                </a:solidFill>
                <a:latin typeface="Heebo"/>
                <a:cs typeface="Heebo"/>
                <a:ea typeface="Heebo"/>
              </a:rPr>
              <a:t>לוח שיתופי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12351" y="3566160"/>
            <a:ext cx="2293543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45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קיר פתקים שכל הכיתה כותבת עליו – שאלה, תשובות, דיון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87287" y="1691640"/>
            <a:ext cx="2659303" cy="2651760"/>
          </a:xfrm>
          <a:prstGeom prst="roundRect">
            <a:avLst>
              <a:gd name="adj" fmla="val 8000"/>
            </a:avLst>
          </a:prstGeom>
          <a:solidFill>
            <a:srgbClr val="DD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0" name="Oval 9"/>
          <p:cNvSpPr/>
          <p:nvPr/>
        </p:nvSpPr>
        <p:spPr>
          <a:xfrm>
            <a:off x="7977911" y="1920240"/>
            <a:ext cx="640080" cy="640080"/>
          </a:xfrm>
          <a:prstGeom prst="ellipse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24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70167" y="2697480"/>
            <a:ext cx="2293543" cy="82296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r" rtl="1"/>
            <a:r>
              <a:rPr sz="1900" b="1" i="0">
                <a:solidFill>
                  <a:srgbClr val="0F9D8A"/>
                </a:solidFill>
                <a:latin typeface="Heebo"/>
                <a:cs typeface="Heebo"/>
                <a:ea typeface="Heebo"/>
              </a:rPr>
              <a:t>מגילון חי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0167" y="3566160"/>
            <a:ext cx="2293543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45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קטלוג כרטיסים עם חיפוש וסינון: מילים, ספרים, דמויות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45103" y="1691640"/>
            <a:ext cx="2659303" cy="2651760"/>
          </a:xfrm>
          <a:prstGeom prst="roundRect">
            <a:avLst>
              <a:gd name="adj" fmla="val 8000"/>
            </a:avLst>
          </a:prstGeom>
          <a:solidFill>
            <a:srgbClr val="E0E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4" name="Oval 13"/>
          <p:cNvSpPr/>
          <p:nvPr/>
        </p:nvSpPr>
        <p:spPr>
          <a:xfrm>
            <a:off x="5135727" y="1920240"/>
            <a:ext cx="640080" cy="640080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24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7983" y="2697480"/>
            <a:ext cx="2293543" cy="82296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r" rtl="1"/>
            <a:r>
              <a:rPr sz="1900" b="1" i="0">
                <a:solidFill>
                  <a:srgbClr val="2563EB"/>
                </a:solidFill>
                <a:latin typeface="Heebo"/>
                <a:cs typeface="Heebo"/>
                <a:ea typeface="Heebo"/>
              </a:rPr>
              <a:t>טופס וכפתור הרשמה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7983" y="3566160"/>
            <a:ext cx="2293543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45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טופס הרשמה, סקר או הצבעה – וכפתור שפותח אותו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19" y="1691640"/>
            <a:ext cx="2659303" cy="2651760"/>
          </a:xfrm>
          <a:prstGeom prst="roundRect">
            <a:avLst>
              <a:gd name="adj" fmla="val 8000"/>
            </a:avLst>
          </a:prstGeom>
          <a:solidFill>
            <a:srgbClr val="FF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8" name="Oval 17"/>
          <p:cNvSpPr/>
          <p:nvPr/>
        </p:nvSpPr>
        <p:spPr>
          <a:xfrm>
            <a:off x="2293543" y="1920240"/>
            <a:ext cx="640080" cy="640080"/>
          </a:xfrm>
          <a:prstGeom prst="ellipse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24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799" y="2697480"/>
            <a:ext cx="2293543" cy="82296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r" rtl="1"/>
            <a:r>
              <a:rPr sz="1900" b="1" i="0">
                <a:solidFill>
                  <a:srgbClr val="DB2777"/>
                </a:solidFill>
                <a:latin typeface="Heebo"/>
                <a:cs typeface="Heebo"/>
                <a:ea typeface="Heebo"/>
              </a:rPr>
              <a:t>פוסטר 'הכירו אותי'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799" y="3566160"/>
            <a:ext cx="2293543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45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כל תלמיד ממלא פרטים – ומקבל פוסטר מעוצב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4617720"/>
            <a:ext cx="11185855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2D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9631375" y="4709160"/>
            <a:ext cx="18288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800" b="1" i="0">
                <a:solidFill>
                  <a:srgbClr val="5B3FD1"/>
                </a:solidFill>
                <a:latin typeface="Heebo"/>
                <a:cs typeface="Heebo"/>
                <a:ea typeface="Heebo"/>
              </a:rPr>
              <a:t>בכל פרק: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880881" y="5193792"/>
            <a:ext cx="2579293" cy="603504"/>
          </a:xfrm>
          <a:prstGeom prst="roundRect">
            <a:avLst>
              <a:gd name="adj" fmla="val 50000"/>
            </a:avLst>
          </a:prstGeom>
          <a:solidFill>
            <a:srgbClr val="F4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4" name="Oval 23"/>
          <p:cNvSpPr/>
          <p:nvPr/>
        </p:nvSpPr>
        <p:spPr>
          <a:xfrm>
            <a:off x="10911535" y="5294376"/>
            <a:ext cx="402336" cy="402336"/>
          </a:xfrm>
          <a:prstGeom prst="ellipse">
            <a:avLst/>
          </a:prstGeom>
          <a:solidFill>
            <a:srgbClr val="5B3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4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72321" y="5193792"/>
            <a:ext cx="1893493" cy="60350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4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מה זה ולמה זה טוב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64427" y="5193792"/>
            <a:ext cx="2579293" cy="603504"/>
          </a:xfrm>
          <a:prstGeom prst="roundRect">
            <a:avLst>
              <a:gd name="adj" fmla="val 50000"/>
            </a:avLst>
          </a:prstGeom>
          <a:solidFill>
            <a:srgbClr val="F4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7" name="Oval 26"/>
          <p:cNvSpPr/>
          <p:nvPr/>
        </p:nvSpPr>
        <p:spPr>
          <a:xfrm>
            <a:off x="8195081" y="5294376"/>
            <a:ext cx="402336" cy="402336"/>
          </a:xfrm>
          <a:prstGeom prst="ellipse">
            <a:avLst/>
          </a:prstGeom>
          <a:solidFill>
            <a:srgbClr val="5B3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4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55867" y="5193792"/>
            <a:ext cx="1893493" cy="60350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4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א׳: בונים לבד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447973" y="5193792"/>
            <a:ext cx="2579293" cy="603504"/>
          </a:xfrm>
          <a:prstGeom prst="roundRect">
            <a:avLst>
              <a:gd name="adj" fmla="val 50000"/>
            </a:avLst>
          </a:prstGeom>
          <a:solidFill>
            <a:srgbClr val="F4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0" name="Oval 29"/>
          <p:cNvSpPr/>
          <p:nvPr/>
        </p:nvSpPr>
        <p:spPr>
          <a:xfrm>
            <a:off x="5478627" y="5294376"/>
            <a:ext cx="402336" cy="402336"/>
          </a:xfrm>
          <a:prstGeom prst="ellipse">
            <a:avLst/>
          </a:prstGeom>
          <a:solidFill>
            <a:srgbClr val="5B3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4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39413" y="5193792"/>
            <a:ext cx="1893493" cy="60350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4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טיפים וטעויות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31519" y="5193792"/>
            <a:ext cx="2579293" cy="603504"/>
          </a:xfrm>
          <a:prstGeom prst="roundRect">
            <a:avLst>
              <a:gd name="adj" fmla="val 50000"/>
            </a:avLst>
          </a:prstGeom>
          <a:solidFill>
            <a:srgbClr val="F4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3" name="Oval 32"/>
          <p:cNvSpPr/>
          <p:nvPr/>
        </p:nvSpPr>
        <p:spPr>
          <a:xfrm>
            <a:off x="2762173" y="5294376"/>
            <a:ext cx="402336" cy="402336"/>
          </a:xfrm>
          <a:prstGeom prst="ellipse">
            <a:avLst/>
          </a:prstGeom>
          <a:solidFill>
            <a:srgbClr val="5B3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4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2959" y="5193792"/>
            <a:ext cx="1893493" cy="60350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4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ב׳: כלי מוכן</a:t>
            </a:r>
          </a:p>
        </p:txBody>
      </p:sp>
      <p:pic>
        <p:nvPicPr>
          <p:cNvPr id="35" name="Picture 34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9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B3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185855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32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לפני שמתחילים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16152"/>
            <a:ext cx="11185855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7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מה צריך, ושלושה כללים שחוסכים כאב ראש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93815" y="1737360"/>
            <a:ext cx="5394960" cy="4206240"/>
          </a:xfrm>
          <a:prstGeom prst="roundRect">
            <a:avLst>
              <a:gd name="adj" fmla="val 12000"/>
            </a:avLst>
          </a:prstGeom>
          <a:solidFill>
            <a:srgbClr val="F4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6" name="Rectangle 5"/>
          <p:cNvSpPr/>
          <p:nvPr/>
        </p:nvSpPr>
        <p:spPr>
          <a:xfrm>
            <a:off x="11579047" y="1901952"/>
            <a:ext cx="54864" cy="3877055"/>
          </a:xfrm>
          <a:prstGeom prst="rect">
            <a:avLst/>
          </a:prstGeom>
          <a:solidFill>
            <a:srgbClr val="5B3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6476695" y="1865376"/>
            <a:ext cx="4937760" cy="3950207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>
              <a:spcAft>
                <a:spcPts val="500"/>
              </a:spcAft>
            </a:pPr>
            <a:r>
              <a:rPr sz="2000" b="1" i="0">
                <a:solidFill>
                  <a:srgbClr val="5B3FD1"/>
                </a:solidFill>
                <a:latin typeface="Heebo"/>
                <a:cs typeface="Heebo"/>
                <a:ea typeface="Heebo"/>
              </a:rPr>
              <a:t>מה צריך?</a:t>
            </a:r>
          </a:p>
          <a:p>
            <a:pPr algn="r" rtl="1">
              <a:spcAft>
                <a:spcPts val="500"/>
              </a:spcAft>
            </a:pPr>
            <a:r>
              <a:rPr sz="18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חשבון גוגל (Gmail) – לטפסים ולגיליונות</a:t>
            </a:r>
          </a:p>
          <a:p>
            <a:pPr algn="r" rtl="1">
              <a:spcAft>
                <a:spcPts val="500"/>
              </a:spcAft>
            </a:pPr>
            <a:r>
              <a:rPr sz="18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דפדפן כרום במחשב (נוח יותר לבנייה) או בטלפון</a:t>
            </a:r>
          </a:p>
          <a:p>
            <a:pPr algn="r" rtl="1">
              <a:spcAft>
                <a:spcPts val="500"/>
              </a:spcAft>
            </a:pPr>
            <a:r>
              <a:rPr sz="18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לכלי עיצוב: חשבון חינמי בקנבה (יש חשבון חינמי למורים)</a:t>
            </a:r>
          </a:p>
          <a:p>
            <a:pPr algn="r" rtl="1">
              <a:spcAft>
                <a:spcPts val="500"/>
              </a:spcAft>
            </a:pPr>
            <a:r>
              <a:rPr sz="18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מקרן או לוח חכם – להקרנת הכלי בכיתה</a:t>
            </a:r>
          </a:p>
          <a:p>
            <a:pPr algn="r" rtl="1">
              <a:spcAft>
                <a:spcPts val="500"/>
              </a:spcAft>
            </a:pPr>
            <a:r>
              <a:rPr sz="18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20 דקות של שקט לבנייה הראשונה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737360"/>
            <a:ext cx="5577840" cy="12801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2D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9" name="Oval 8"/>
          <p:cNvSpPr/>
          <p:nvPr/>
        </p:nvSpPr>
        <p:spPr>
          <a:xfrm>
            <a:off x="5303520" y="2039112"/>
            <a:ext cx="603504" cy="603504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22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874519"/>
            <a:ext cx="448056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9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פרטיות קודם</a:t>
            </a:r>
          </a:p>
          <a:p>
            <a:pPr algn="r" rtl="1"/>
            <a:r>
              <a:rPr sz="15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רק שם פרטי. בלי טלפונים, כתובות או תמונות פנים בלי אישור.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3200400"/>
            <a:ext cx="5577840" cy="12801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2D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2" name="Oval 11"/>
          <p:cNvSpPr/>
          <p:nvPr/>
        </p:nvSpPr>
        <p:spPr>
          <a:xfrm>
            <a:off x="5303520" y="3502152"/>
            <a:ext cx="603504" cy="603504"/>
          </a:xfrm>
          <a:prstGeom prst="ellipse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22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337560"/>
            <a:ext cx="448056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9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בודקים כמו תלמיד</a:t>
            </a:r>
          </a:p>
          <a:p>
            <a:pPr algn="r" rtl="1"/>
            <a:r>
              <a:rPr sz="15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פותחים את הקישור בטלפון אחר או בחלון גלישה בסתר – לפני שמשתפים.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4663440"/>
            <a:ext cx="5577840" cy="12801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2D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5" name="Oval 14"/>
          <p:cNvSpPr/>
          <p:nvPr/>
        </p:nvSpPr>
        <p:spPr>
          <a:xfrm>
            <a:off x="5303520" y="4965192"/>
            <a:ext cx="603504" cy="603504"/>
          </a:xfrm>
          <a:prstGeom prst="ellipse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22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4800600"/>
            <a:ext cx="448056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9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קישור קצר וברור</a:t>
            </a:r>
          </a:p>
          <a:p>
            <a:pPr algn="r" rtl="1"/>
            <a:r>
              <a:rPr sz="15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קוד QR על הלוח או קישור בקבוצת הכיתה – עם משפט הסבר אחד.</a:t>
            </a:r>
          </a:p>
        </p:txBody>
      </p:sp>
      <p:pic>
        <p:nvPicPr>
          <p:cNvPr id="17" name="Picture 16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985455" y="0"/>
            <a:ext cx="4206240" cy="6858000"/>
          </a:xfrm>
          <a:prstGeom prst="rect">
            <a:avLst/>
          </a:prstGeom>
          <a:solidFill>
            <a:srgbClr val="FFF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168335" y="457200"/>
            <a:ext cx="384048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1000" b="1" i="0">
                <a:solidFill>
                  <a:srgbClr val="F59E0B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68335" y="2148840"/>
            <a:ext cx="38404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2000" b="1" i="0">
                <a:solidFill>
                  <a:srgbClr val="F59E0B"/>
                </a:solidFill>
                <a:latin typeface="Heebo"/>
                <a:cs typeface="Heebo"/>
                <a:ea typeface="Heebo"/>
              </a:rPr>
              <a:t>פרק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68335" y="2606040"/>
            <a:ext cx="3840480" cy="12801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34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לוח שיתופי כיתתי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68335" y="3977639"/>
            <a:ext cx="3840480" cy="2011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קיר דיגיטלי שכל אחד מוסיף עליו פתק. מקרינים, קוראים יחד, מסדרים לקבוצות – ומדברים על מה שעלה.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23360" y="502920"/>
            <a:ext cx="402336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2000" b="1" i="0">
                <a:solidFill>
                  <a:srgbClr val="F59E0B"/>
                </a:solidFill>
                <a:latin typeface="Heebo"/>
                <a:cs typeface="Heebo"/>
                <a:ea typeface="Heebo"/>
              </a:rPr>
              <a:t>שימושים בכיתה שלך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23360" y="1051560"/>
            <a:ext cx="3977639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FFF4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909560" y="1188719"/>
            <a:ext cx="54864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114800" y="1106424"/>
            <a:ext cx="3703320" cy="8412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חוסן</a:t>
            </a:r>
          </a:p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מה נותן לי כוח / מה מקשה / מה עוזר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023360" y="2057400"/>
            <a:ext cx="3977639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FFF4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909560" y="2194560"/>
            <a:ext cx="54864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114800" y="2112264"/>
            <a:ext cx="3703320" cy="8412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בחירות</a:t>
            </a:r>
          </a:p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מה חשוב לי בנציג/ה של הכיתה – ולמה?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23360" y="3063240"/>
            <a:ext cx="3977639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FFF4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909560" y="3200400"/>
            <a:ext cx="54864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4114800" y="3118104"/>
            <a:ext cx="3703320" cy="8412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אחריות</a:t>
            </a:r>
          </a:p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השלמת משפט: אני לוקח/ת אחריות כש…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023360" y="4069080"/>
            <a:ext cx="3977639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FFF4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909560" y="4206240"/>
            <a:ext cx="54864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114800" y="4123944"/>
            <a:ext cx="3703320" cy="8412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לשון – מילה של היום</a:t>
            </a:r>
          </a:p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משפט, משפחת מילים, אסוציאציה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023360" y="5074920"/>
            <a:ext cx="3977639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FFF4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7909560" y="5212080"/>
            <a:ext cx="54864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114800" y="5129784"/>
            <a:ext cx="3703320" cy="8412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עולים – מילה חדשה</a:t>
            </a:r>
          </a:p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המילה, בשפה שלי, משפט קצר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11480" y="1097280"/>
            <a:ext cx="3383280" cy="3291840"/>
          </a:xfrm>
          <a:prstGeom prst="roundRect">
            <a:avLst>
              <a:gd name="adj" fmla="val 6000"/>
            </a:avLst>
          </a:prstGeom>
          <a:solidFill>
            <a:srgbClr val="D9B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02920" y="1143000"/>
            <a:ext cx="32004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 rtl="1"/>
            <a:r>
              <a:rPr sz="15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מה נותן לי כוח?</a:t>
            </a:r>
          </a:p>
        </p:txBody>
      </p:sp>
      <p:sp>
        <p:nvSpPr>
          <p:cNvPr id="25" name="Rectangle 24"/>
          <p:cNvSpPr/>
          <p:nvPr/>
        </p:nvSpPr>
        <p:spPr>
          <a:xfrm rot="21420000">
            <a:off x="2682240" y="1554480"/>
            <a:ext cx="975360" cy="1303020"/>
          </a:xfrm>
          <a:prstGeom prst="rect">
            <a:avLst/>
          </a:prstGeom>
          <a:solidFill>
            <a:srgbClr val="FFF1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2682240" y="1554480"/>
            <a:ext cx="975360" cy="13030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2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המשפחה שלי</a:t>
            </a:r>
          </a:p>
        </p:txBody>
      </p:sp>
      <p:sp>
        <p:nvSpPr>
          <p:cNvPr id="27" name="Rectangle 26"/>
          <p:cNvSpPr/>
          <p:nvPr/>
        </p:nvSpPr>
        <p:spPr>
          <a:xfrm rot="120000">
            <a:off x="1615440" y="1554480"/>
            <a:ext cx="975360" cy="1303020"/>
          </a:xfrm>
          <a:prstGeom prst="rect">
            <a:avLst/>
          </a:prstGeom>
          <a:solidFill>
            <a:srgbClr val="FFAB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615440" y="1554480"/>
            <a:ext cx="975360" cy="13030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2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מוזיקה</a:t>
            </a:r>
          </a:p>
        </p:txBody>
      </p:sp>
      <p:sp>
        <p:nvSpPr>
          <p:cNvPr id="29" name="Rectangle 28"/>
          <p:cNvSpPr/>
          <p:nvPr/>
        </p:nvSpPr>
        <p:spPr>
          <a:xfrm rot="21540000">
            <a:off x="548639" y="1554480"/>
            <a:ext cx="975360" cy="1303020"/>
          </a:xfrm>
          <a:prstGeom prst="rect">
            <a:avLst/>
          </a:prstGeom>
          <a:solidFill>
            <a:srgbClr val="A5D6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48639" y="1554480"/>
            <a:ext cx="975360" cy="13030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2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חברה טובה</a:t>
            </a:r>
          </a:p>
        </p:txBody>
      </p:sp>
      <p:sp>
        <p:nvSpPr>
          <p:cNvPr id="31" name="Rectangle 30"/>
          <p:cNvSpPr/>
          <p:nvPr/>
        </p:nvSpPr>
        <p:spPr>
          <a:xfrm rot="180000">
            <a:off x="2682240" y="2948940"/>
            <a:ext cx="975360" cy="1303020"/>
          </a:xfrm>
          <a:prstGeom prst="rect">
            <a:avLst/>
          </a:prstGeom>
          <a:solidFill>
            <a:srgbClr val="81D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2682240" y="2948940"/>
            <a:ext cx="975360" cy="13030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2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לרוץ בבוקר</a:t>
            </a:r>
          </a:p>
        </p:txBody>
      </p:sp>
      <p:sp>
        <p:nvSpPr>
          <p:cNvPr id="33" name="Rectangle 32"/>
          <p:cNvSpPr/>
          <p:nvPr/>
        </p:nvSpPr>
        <p:spPr>
          <a:xfrm rot="21480000">
            <a:off x="1615440" y="2948940"/>
            <a:ext cx="975360" cy="1303020"/>
          </a:xfrm>
          <a:prstGeom prst="rect">
            <a:avLst/>
          </a:prstGeom>
          <a:solidFill>
            <a:srgbClr val="F48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1615440" y="2948940"/>
            <a:ext cx="975360" cy="13030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2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כשמסבירים לי שוב</a:t>
            </a:r>
          </a:p>
        </p:txBody>
      </p:sp>
      <p:sp>
        <p:nvSpPr>
          <p:cNvPr id="35" name="Rectangle 34"/>
          <p:cNvSpPr/>
          <p:nvPr/>
        </p:nvSpPr>
        <p:spPr>
          <a:xfrm rot="60000">
            <a:off x="548639" y="2948940"/>
            <a:ext cx="975360" cy="1303020"/>
          </a:xfrm>
          <a:prstGeom prst="rect">
            <a:avLst/>
          </a:prstGeom>
          <a:solidFill>
            <a:srgbClr val="CE9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548639" y="2948940"/>
            <a:ext cx="975360" cy="13030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2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הכלב שלי</a:t>
            </a:r>
          </a:p>
        </p:txBody>
      </p:sp>
      <p:pic>
        <p:nvPicPr>
          <p:cNvPr id="37" name="Picture 36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30975" y="6327648"/>
            <a:ext cx="46634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פרק 1 · לוח שיתופי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9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8671255" y="384048"/>
            <a:ext cx="3017520" cy="384048"/>
          </a:xfrm>
          <a:prstGeom prst="roundRect">
            <a:avLst>
              <a:gd name="adj" fmla="val 50000"/>
            </a:avLst>
          </a:prstGeom>
          <a:solidFill>
            <a:srgbClr val="FFF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671255" y="384048"/>
            <a:ext cx="3017520" cy="38404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1" i="0">
                <a:solidFill>
                  <a:srgbClr val="F59E0B"/>
                </a:solidFill>
                <a:latin typeface="Heebo"/>
                <a:cs typeface="Heebo"/>
                <a:ea typeface="Heebo"/>
              </a:rPr>
              <a:t>פרק 1 · אפשרות א׳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68680"/>
            <a:ext cx="11185855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32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אפשרות א׳: בונים לוח בכלי קיר שיתופי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7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לדוגמה padlet.com – כלי חינמי מוכר; בכלים דומים השלבים כמעט זהים</a:t>
            </a:r>
          </a:p>
        </p:txBody>
      </p:sp>
      <p:sp>
        <p:nvSpPr>
          <p:cNvPr id="7" name="Oval 6"/>
          <p:cNvSpPr/>
          <p:nvPr/>
        </p:nvSpPr>
        <p:spPr>
          <a:xfrm>
            <a:off x="11247120" y="2103120"/>
            <a:ext cx="402336" cy="402336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2075688"/>
            <a:ext cx="6537959" cy="5864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4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נרשמים</a:t>
            </a:r>
          </a:p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נכנסים ל-padlet.com ונרשמים עם חשבון הגוגל.</a:t>
            </a:r>
          </a:p>
        </p:txBody>
      </p:sp>
      <p:sp>
        <p:nvSpPr>
          <p:cNvPr id="9" name="Oval 8"/>
          <p:cNvSpPr/>
          <p:nvPr/>
        </p:nvSpPr>
        <p:spPr>
          <a:xfrm>
            <a:off x="11247120" y="2765196"/>
            <a:ext cx="402336" cy="402336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737764"/>
            <a:ext cx="6537959" cy="5864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4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יוצרים לוח חדש</a:t>
            </a:r>
          </a:p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לוחצים על יצירת פאדלט (Make) ובוחרים לוח ריק.</a:t>
            </a:r>
          </a:p>
        </p:txBody>
      </p:sp>
      <p:sp>
        <p:nvSpPr>
          <p:cNvPr id="11" name="Oval 10"/>
          <p:cNvSpPr/>
          <p:nvPr/>
        </p:nvSpPr>
        <p:spPr>
          <a:xfrm>
            <a:off x="11247120" y="3427272"/>
            <a:ext cx="402336" cy="402336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3399840"/>
            <a:ext cx="6537959" cy="5864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4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בוחרים פריסה</a:t>
            </a:r>
          </a:p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'קיר' (Wall) לפתקים חופשיים, או 'עמודות' (Columns) לשאלה עם כמה כיוונים.</a:t>
            </a:r>
          </a:p>
        </p:txBody>
      </p:sp>
      <p:sp>
        <p:nvSpPr>
          <p:cNvPr id="13" name="Oval 12"/>
          <p:cNvSpPr/>
          <p:nvPr/>
        </p:nvSpPr>
        <p:spPr>
          <a:xfrm>
            <a:off x="11247120" y="4089349"/>
            <a:ext cx="402336" cy="402336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4061917"/>
            <a:ext cx="6537959" cy="7769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4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מגדירים</a:t>
            </a:r>
          </a:p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בהגדרות (גלגל השיניים): כותרת = השאלה, תיאור = ההנחיה, רקע, והצגת שם הכותב – כבוי לאנונימיות.</a:t>
            </a:r>
          </a:p>
        </p:txBody>
      </p:sp>
      <p:sp>
        <p:nvSpPr>
          <p:cNvPr id="15" name="Oval 14"/>
          <p:cNvSpPr/>
          <p:nvPr/>
        </p:nvSpPr>
        <p:spPr>
          <a:xfrm>
            <a:off x="11247120" y="4941925"/>
            <a:ext cx="402336" cy="402336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4914493"/>
            <a:ext cx="6537959" cy="5864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4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פותחים הרשאת כתיבה</a:t>
            </a:r>
          </a:p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שיתוף (Share) – מי שיש לו את הקישור יכול לכתוב (Writer). מעתיקים קישור או QR.</a:t>
            </a:r>
          </a:p>
        </p:txBody>
      </p:sp>
      <p:sp>
        <p:nvSpPr>
          <p:cNvPr id="17" name="Oval 16"/>
          <p:cNvSpPr/>
          <p:nvPr/>
        </p:nvSpPr>
        <p:spPr>
          <a:xfrm>
            <a:off x="11247120" y="5604002"/>
            <a:ext cx="402336" cy="402336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5576569"/>
            <a:ext cx="6537959" cy="5864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4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בודקים ומקרינים</a:t>
            </a:r>
          </a:p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פותחים בטלפון כמו תלמיד, כותבים פתק ניסיון, מוחקים – ומקרינים.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2103120"/>
            <a:ext cx="3794760" cy="1645920"/>
          </a:xfrm>
          <a:prstGeom prst="roundRect">
            <a:avLst>
              <a:gd name="adj" fmla="val 12000"/>
            </a:avLst>
          </a:prstGeom>
          <a:solidFill>
            <a:srgbClr val="FFF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4187952" y="2267712"/>
            <a:ext cx="54864" cy="1316736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85800" y="2231136"/>
            <a:ext cx="3337560" cy="13898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>
              <a:spcAft>
                <a:spcPts val="500"/>
              </a:spcAft>
            </a:pPr>
            <a:r>
              <a:rPr sz="1600" b="1" i="0">
                <a:solidFill>
                  <a:srgbClr val="F59E0B"/>
                </a:solidFill>
                <a:latin typeface="Heebo"/>
                <a:cs typeface="Heebo"/>
                <a:ea typeface="Heebo"/>
              </a:rPr>
              <a:t>טיפ</a:t>
            </a:r>
          </a:p>
          <a:p>
            <a:pPr algn="r" rtl="1">
              <a:spcAft>
                <a:spcPts val="500"/>
              </a:spcAft>
            </a:pP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'אישור לפני פרסום' – הפתקים מופיעים רק אחרי שאישרת. מומלץ בשיח חוסן.</a:t>
            </a:r>
          </a:p>
          <a:p>
            <a:pPr algn="r" rtl="1">
              <a:spcAft>
                <a:spcPts val="500"/>
              </a:spcAft>
            </a:pP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קוד QR על הלוח חוסך הקלדת קישורים.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3886200"/>
            <a:ext cx="3794760" cy="2194560"/>
          </a:xfrm>
          <a:prstGeom prst="roundRect">
            <a:avLst>
              <a:gd name="adj" fmla="val 12000"/>
            </a:avLst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4187952" y="4050791"/>
            <a:ext cx="54864" cy="1865376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85800" y="4014215"/>
            <a:ext cx="3337560" cy="19385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>
              <a:spcAft>
                <a:spcPts val="500"/>
              </a:spcAft>
            </a:pPr>
            <a:r>
              <a:rPr sz="1600" b="1" i="0">
                <a:solidFill>
                  <a:srgbClr val="DC2626"/>
                </a:solidFill>
                <a:latin typeface="Heebo"/>
                <a:cs typeface="Heebo"/>
                <a:ea typeface="Heebo"/>
              </a:rPr>
              <a:t>טעויות נפוצות</a:t>
            </a:r>
          </a:p>
          <a:p>
            <a:pPr algn="r" rtl="1">
              <a:spcAft>
                <a:spcPts val="500"/>
              </a:spcAft>
            </a:pP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השארת הרשאת 'צפייה' – התלמידים לא יכולים לכתוב.</a:t>
            </a:r>
          </a:p>
          <a:p>
            <a:pPr algn="r" rtl="1">
              <a:spcAft>
                <a:spcPts val="500"/>
              </a:spcAft>
            </a:pP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שמות מלאים על פתקים רגישים.</a:t>
            </a:r>
          </a:p>
          <a:p>
            <a:pPr algn="r" rtl="1">
              <a:spcAft>
                <a:spcPts val="500"/>
              </a:spcAft>
            </a:pP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בגרסה החינמית מספר הלוחות מוגבל – מוחקים או מייצאים לוחות ישנים.</a:t>
            </a:r>
          </a:p>
        </p:txBody>
      </p:sp>
      <p:pic>
        <p:nvPicPr>
          <p:cNvPr id="25" name="Picture 24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0975" y="6327648"/>
            <a:ext cx="46634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פרק 1 · לוח שיתופי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9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8671255" y="384048"/>
            <a:ext cx="3017520" cy="384048"/>
          </a:xfrm>
          <a:prstGeom prst="roundRect">
            <a:avLst>
              <a:gd name="adj" fmla="val 50000"/>
            </a:avLst>
          </a:prstGeom>
          <a:solidFill>
            <a:srgbClr val="FFF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671255" y="384048"/>
            <a:ext cx="3017520" cy="38404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1" i="0">
                <a:solidFill>
                  <a:srgbClr val="F59E0B"/>
                </a:solidFill>
                <a:latin typeface="Heebo"/>
                <a:cs typeface="Heebo"/>
                <a:ea typeface="Heebo"/>
              </a:rPr>
              <a:t>פרק 1 · אפשרות ב׳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68680"/>
            <a:ext cx="11185855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32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אפשרות ב׳: הלוח המוכן שלנו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7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luach-shitufi.sites.tab.bot – בלי הרשמה, בעברית, מותאם לטלפון ולמקרן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103120"/>
            <a:ext cx="2057400" cy="3703320"/>
          </a:xfrm>
          <a:prstGeom prst="roundRect">
            <a:avLst>
              <a:gd name="adj" fmla="val 8000"/>
            </a:avLst>
          </a:prstGeom>
          <a:solidFill>
            <a:srgbClr val="1F1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pic>
        <p:nvPicPr>
          <p:cNvPr id="8" name="Picture 7" descr="shot-phone-cr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770" y="2176272"/>
            <a:ext cx="1641699" cy="35570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2920" y="5833872"/>
            <a:ext cx="20574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הלוח – תבנית חוסן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43200" y="2103120"/>
            <a:ext cx="2057400" cy="3703320"/>
          </a:xfrm>
          <a:prstGeom prst="roundRect">
            <a:avLst>
              <a:gd name="adj" fmla="val 8000"/>
            </a:avLst>
          </a:prstGeom>
          <a:solidFill>
            <a:srgbClr val="1F1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pic>
        <p:nvPicPr>
          <p:cNvPr id="11" name="Picture 10" descr="shot-ad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050" y="2176272"/>
            <a:ext cx="1641699" cy="35570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743200" y="5833872"/>
            <a:ext cx="205740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הוספת פתק</a:t>
            </a:r>
          </a:p>
        </p:txBody>
      </p:sp>
      <p:sp>
        <p:nvSpPr>
          <p:cNvPr id="13" name="Oval 12"/>
          <p:cNvSpPr/>
          <p:nvPr/>
        </p:nvSpPr>
        <p:spPr>
          <a:xfrm>
            <a:off x="11247120" y="2103120"/>
            <a:ext cx="402336" cy="402336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20640" y="2075688"/>
            <a:ext cx="5989320" cy="55473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בוחרים תבנית</a:t>
            </a:r>
          </a:p>
          <a:p>
            <a:pPr algn="r" rtl="1"/>
            <a:r>
              <a:rPr sz="11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6 מוכנות: חוסן, בחירות, אחריות, מילה של היום, עולים, משוב – או לוח ריק.</a:t>
            </a:r>
          </a:p>
        </p:txBody>
      </p:sp>
      <p:sp>
        <p:nvSpPr>
          <p:cNvPr id="15" name="Oval 14"/>
          <p:cNvSpPr/>
          <p:nvPr/>
        </p:nvSpPr>
        <p:spPr>
          <a:xfrm>
            <a:off x="11247120" y="2721864"/>
            <a:ext cx="402336" cy="402336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0" y="2694432"/>
            <a:ext cx="5989320" cy="55473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מתאימים</a:t>
            </a:r>
          </a:p>
          <a:p>
            <a:pPr algn="r" rtl="1"/>
            <a:r>
              <a:rPr sz="11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בגלגל השיניים: כותרת, הנחיה, עמודות, מצב אנונימי, פתקים מוסתרים, רקע.</a:t>
            </a:r>
          </a:p>
        </p:txBody>
      </p:sp>
      <p:sp>
        <p:nvSpPr>
          <p:cNvPr id="17" name="Oval 16"/>
          <p:cNvSpPr/>
          <p:nvPr/>
        </p:nvSpPr>
        <p:spPr>
          <a:xfrm>
            <a:off x="11247120" y="3340608"/>
            <a:ext cx="402336" cy="402336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313176"/>
            <a:ext cx="5989320" cy="55473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ממלאים</a:t>
            </a:r>
          </a:p>
          <a:p>
            <a:pPr algn="r" rtl="1"/>
            <a:r>
              <a:rPr sz="11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מקרינים ותלמידים ניגשים בתורות, או 'הדבקת פתקים' – כל שורה הופכת לפתק.</a:t>
            </a:r>
          </a:p>
        </p:txBody>
      </p:sp>
      <p:sp>
        <p:nvSpPr>
          <p:cNvPr id="19" name="Oval 18"/>
          <p:cNvSpPr/>
          <p:nvPr/>
        </p:nvSpPr>
        <p:spPr>
          <a:xfrm>
            <a:off x="11247120" y="3959352"/>
            <a:ext cx="402336" cy="402336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20640" y="3931920"/>
            <a:ext cx="5989320" cy="55473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חושפים ומדברים</a:t>
            </a:r>
          </a:p>
          <a:p>
            <a:pPr algn="r" rtl="1"/>
            <a:r>
              <a:rPr sz="11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'חשוף הכול', גוררים פתקים לקבוצות, טיימר לדיון.</a:t>
            </a:r>
          </a:p>
        </p:txBody>
      </p:sp>
      <p:sp>
        <p:nvSpPr>
          <p:cNvPr id="21" name="Oval 20"/>
          <p:cNvSpPr/>
          <p:nvPr/>
        </p:nvSpPr>
        <p:spPr>
          <a:xfrm>
            <a:off x="11247120" y="4578096"/>
            <a:ext cx="402336" cy="402336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20640" y="4550664"/>
            <a:ext cx="5989320" cy="729361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משתפים</a:t>
            </a:r>
          </a:p>
          <a:p>
            <a:pPr algn="r" rtl="1"/>
            <a:r>
              <a:rPr sz="11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'שיתוף' ← העתקת הקישור (הקישור הוא הקוד של הלוח). המקבל פותח אותו או מדביק בתיבה 'קיבלתם קוד של לוח?'. לוח חדש – בלי קוד.</a:t>
            </a:r>
          </a:p>
        </p:txBody>
      </p:sp>
      <p:sp>
        <p:nvSpPr>
          <p:cNvPr id="23" name="Oval 22"/>
          <p:cNvSpPr/>
          <p:nvPr/>
        </p:nvSpPr>
        <p:spPr>
          <a:xfrm>
            <a:off x="11247120" y="5371465"/>
            <a:ext cx="402336" cy="402336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20640" y="5344033"/>
            <a:ext cx="5989320" cy="55473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מדפיסים</a:t>
            </a:r>
          </a:p>
          <a:p>
            <a:pPr algn="r" rtl="1"/>
            <a:r>
              <a:rPr sz="11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תפריט הדפדפן (שלוש הנקודות) ← שיתוף / הדפסה. רק הכותרת והפתקים מודפסים.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20640" y="5212080"/>
            <a:ext cx="6583680" cy="868680"/>
          </a:xfrm>
          <a:prstGeom prst="roundRect">
            <a:avLst>
              <a:gd name="adj" fmla="val 20000"/>
            </a:avLst>
          </a:prstGeom>
          <a:solidFill>
            <a:srgbClr val="FFF7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5257800" y="5212080"/>
            <a:ext cx="630936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400" b="1" i="0">
                <a:solidFill>
                  <a:srgbClr val="B45309"/>
                </a:solidFill>
                <a:latin typeface="Heebo"/>
                <a:cs typeface="Heebo"/>
                <a:ea typeface="Heebo"/>
              </a:rPr>
              <a:t>חשוב לדעת: </a:t>
            </a: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הלוח נשמר רק במכשיר שעליו כותבים, ואין סנכרון בין טלפונים – לכן מקרינים ממכשיר אחד.</a:t>
            </a:r>
          </a:p>
        </p:txBody>
      </p:sp>
      <p:pic>
        <p:nvPicPr>
          <p:cNvPr id="27" name="Picture 26" descr="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30975" y="6327648"/>
            <a:ext cx="46634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פרק 1 · לוח שיתופי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9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8671255" y="384048"/>
            <a:ext cx="3017520" cy="384048"/>
          </a:xfrm>
          <a:prstGeom prst="roundRect">
            <a:avLst>
              <a:gd name="adj" fmla="val 50000"/>
            </a:avLst>
          </a:prstGeom>
          <a:solidFill>
            <a:srgbClr val="FFF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671255" y="384048"/>
            <a:ext cx="3017520" cy="38404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1" i="0">
                <a:solidFill>
                  <a:srgbClr val="F59E0B"/>
                </a:solidFill>
                <a:latin typeface="Heebo"/>
                <a:cs typeface="Heebo"/>
                <a:ea typeface="Heebo"/>
              </a:rPr>
              <a:t>פרק 1 · השוואה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68680"/>
            <a:ext cx="11185855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32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מה לבחור? ופעילות לדוגמה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7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שתי הדרכים טובות – תלוי מה צריך היום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922215" y="2103120"/>
          <a:ext cx="676656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2377440"/>
                <a:gridCol w="2011680"/>
              </a:tblGrid>
              <a:tr h="548640">
                <a:tc>
                  <a:txBody>
                    <a:bodyPr wrap="square"/>
                    <a:lstStyle/>
                    <a:p>
                      <a:pPr algn="r" rtl="1"/>
                      <a:r>
                        <a:rPr sz="1450" b="1" i="0">
                          <a:solidFill>
                            <a:srgbClr val="FFFFFF"/>
                          </a:solidFill>
                          <a:latin typeface="Heebo"/>
                          <a:cs typeface="Heebo"/>
                          <a:ea typeface="Heebo"/>
                        </a:rPr>
                        <a:t>הלוח המוכן שלנו (ב׳)</a:t>
                      </a:r>
                    </a:p>
                  </a:txBody>
                  <a:tcPr marL="91440" marR="91440" anchor="ctr">
                    <a:solidFill>
                      <a:srgbClr val="F59E0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450" b="1" i="0">
                          <a:solidFill>
                            <a:srgbClr val="FFFFFF"/>
                          </a:solidFill>
                          <a:latin typeface="Heebo"/>
                          <a:cs typeface="Heebo"/>
                          <a:ea typeface="Heebo"/>
                        </a:rPr>
                        <a:t>כלי קיר שיתופי (א׳)</a:t>
                      </a:r>
                    </a:p>
                  </a:txBody>
                  <a:tcPr marL="91440" marR="91440" anchor="ctr">
                    <a:solidFill>
                      <a:srgbClr val="F59E0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450" b="1" i="0">
                          <a:solidFill>
                            <a:srgbClr val="FFFFFF"/>
                          </a:solidFill>
                          <a:latin typeface="Heebo"/>
                          <a:cs typeface="Heebo"/>
                          <a:ea typeface="Heebo"/>
                        </a:rPr>
                        <a:t/>
                      </a:r>
                    </a:p>
                  </a:txBody>
                  <a:tcPr marL="91440" marR="91440" anchor="ctr">
                    <a:solidFill>
                      <a:srgbClr val="F59E0B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r" rtl="1"/>
                      <a:r>
                        <a:rPr sz="1450" b="0" i="0">
                          <a:solidFill>
                            <a:srgbClr val="22223A"/>
                          </a:solidFill>
                          <a:latin typeface="Heebo"/>
                          <a:cs typeface="Heebo"/>
                          <a:ea typeface="Heebo"/>
                        </a:rPr>
                        <a:t>לא – מכשיר אחד בתורות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450" b="0" i="0">
                          <a:solidFill>
                            <a:srgbClr val="22223A"/>
                          </a:solidFill>
                          <a:latin typeface="Heebo"/>
                          <a:cs typeface="Heebo"/>
                          <a:ea typeface="Heebo"/>
                        </a:rPr>
                        <a:t>כן, בזמן אמת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450" b="1" i="0">
                          <a:solidFill>
                            <a:srgbClr val="22223A"/>
                          </a:solidFill>
                          <a:latin typeface="Heebo"/>
                          <a:cs typeface="Heebo"/>
                          <a:ea typeface="Heebo"/>
                        </a:rPr>
                        <a:t>כל תלמיד מהטלפון שלו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r" rtl="1"/>
                      <a:r>
                        <a:rPr sz="1450" b="0" i="0">
                          <a:solidFill>
                            <a:srgbClr val="22223A"/>
                          </a:solidFill>
                          <a:latin typeface="Heebo"/>
                          <a:cs typeface="Heebo"/>
                          <a:ea typeface="Heebo"/>
                        </a:rPr>
                        <a:t>לא נדרשת</a:t>
                      </a:r>
                    </a:p>
                  </a:txBody>
                  <a:tcPr marL="91440" marR="91440" anchor="ctr">
                    <a:solidFill>
                      <a:srgbClr val="FFF8E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450" b="0" i="0">
                          <a:solidFill>
                            <a:srgbClr val="22223A"/>
                          </a:solidFill>
                          <a:latin typeface="Heebo"/>
                          <a:cs typeface="Heebo"/>
                          <a:ea typeface="Heebo"/>
                        </a:rPr>
                        <a:t>נדרשת למורה</a:t>
                      </a:r>
                    </a:p>
                  </a:txBody>
                  <a:tcPr marL="91440" marR="91440" anchor="ctr">
                    <a:solidFill>
                      <a:srgbClr val="FFF8E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450" b="1" i="0">
                          <a:solidFill>
                            <a:srgbClr val="22223A"/>
                          </a:solidFill>
                          <a:latin typeface="Heebo"/>
                          <a:cs typeface="Heebo"/>
                          <a:ea typeface="Heebo"/>
                        </a:rPr>
                        <a:t>הרשמה</a:t>
                      </a:r>
                    </a:p>
                  </a:txBody>
                  <a:tcPr marL="91440" marR="91440" anchor="ctr">
                    <a:solidFill>
                      <a:srgbClr val="FFF8E8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r" rtl="1"/>
                      <a:r>
                        <a:rPr sz="1450" b="0" i="0">
                          <a:solidFill>
                            <a:srgbClr val="22223A"/>
                          </a:solidFill>
                          <a:latin typeface="Heebo"/>
                          <a:cs typeface="Heebo"/>
                          <a:ea typeface="Heebo"/>
                        </a:rPr>
                        <a:t>אין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450" b="0" i="0">
                          <a:solidFill>
                            <a:srgbClr val="22223A"/>
                          </a:solidFill>
                          <a:latin typeface="Heebo"/>
                          <a:cs typeface="Heebo"/>
                          <a:ea typeface="Heebo"/>
                        </a:rPr>
                        <a:t>מספר לוחות בגרסה החינמית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450" b="1" i="0">
                          <a:solidFill>
                            <a:srgbClr val="22223A"/>
                          </a:solidFill>
                          <a:latin typeface="Heebo"/>
                          <a:cs typeface="Heebo"/>
                          <a:ea typeface="Heebo"/>
                        </a:rPr>
                        <a:t>מגבלות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r" rtl="1"/>
                      <a:r>
                        <a:rPr sz="1450" b="0" i="0">
                          <a:solidFill>
                            <a:srgbClr val="22223A"/>
                          </a:solidFill>
                          <a:latin typeface="Heebo"/>
                          <a:cs typeface="Heebo"/>
                          <a:ea typeface="Heebo"/>
                        </a:rPr>
                        <a:t>נשמר רק במכשיר שלך</a:t>
                      </a:r>
                    </a:p>
                  </a:txBody>
                  <a:tcPr marL="91440" marR="91440" anchor="ctr">
                    <a:solidFill>
                      <a:srgbClr val="FFF8E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450" b="0" i="0">
                          <a:solidFill>
                            <a:srgbClr val="22223A"/>
                          </a:solidFill>
                          <a:latin typeface="Heebo"/>
                          <a:cs typeface="Heebo"/>
                          <a:ea typeface="Heebo"/>
                        </a:rPr>
                        <a:t>הפתקים נשמרים בשרת של הכלי</a:t>
                      </a:r>
                    </a:p>
                  </a:txBody>
                  <a:tcPr marL="91440" marR="91440" anchor="ctr">
                    <a:solidFill>
                      <a:srgbClr val="FFF8E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450" b="1" i="0">
                          <a:solidFill>
                            <a:srgbClr val="22223A"/>
                          </a:solidFill>
                          <a:latin typeface="Heebo"/>
                          <a:cs typeface="Heebo"/>
                          <a:ea typeface="Heebo"/>
                        </a:rPr>
                        <a:t>פרטיות</a:t>
                      </a:r>
                    </a:p>
                  </a:txBody>
                  <a:tcPr marL="91440" marR="91440" anchor="ctr">
                    <a:solidFill>
                      <a:srgbClr val="FFF8E8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r" rtl="1"/>
                      <a:r>
                        <a:rPr sz="1450" b="0" i="0">
                          <a:solidFill>
                            <a:srgbClr val="22223A"/>
                          </a:solidFill>
                          <a:latin typeface="Heebo"/>
                          <a:cs typeface="Heebo"/>
                          <a:ea typeface="Heebo"/>
                        </a:rPr>
                        <a:t>שיחת חוסן, פתק יציאה, הקרנה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450" b="0" i="0">
                          <a:solidFill>
                            <a:srgbClr val="22223A"/>
                          </a:solidFill>
                          <a:latin typeface="Heebo"/>
                          <a:cs typeface="Heebo"/>
                          <a:ea typeface="Heebo"/>
                        </a:rPr>
                        <a:t>סקר מהיר מכל הכיתה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450" b="1" i="0">
                          <a:solidFill>
                            <a:srgbClr val="22223A"/>
                          </a:solidFill>
                          <a:latin typeface="Heebo"/>
                          <a:cs typeface="Heebo"/>
                          <a:ea typeface="Heebo"/>
                        </a:rPr>
                        <a:t>הכי מתאים ל…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02920" y="2103120"/>
            <a:ext cx="4114800" cy="3291840"/>
          </a:xfrm>
          <a:prstGeom prst="roundRect">
            <a:avLst>
              <a:gd name="adj" fmla="val 12000"/>
            </a:avLst>
          </a:prstGeom>
          <a:solidFill>
            <a:srgbClr val="FFF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9" name="Rectangle 8"/>
          <p:cNvSpPr/>
          <p:nvPr/>
        </p:nvSpPr>
        <p:spPr>
          <a:xfrm>
            <a:off x="4507992" y="2267712"/>
            <a:ext cx="54864" cy="2962656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85800" y="2231136"/>
            <a:ext cx="3657600" cy="30358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>
              <a:spcAft>
                <a:spcPts val="500"/>
              </a:spcAft>
            </a:pPr>
            <a:r>
              <a:rPr sz="1800" b="1" i="0">
                <a:solidFill>
                  <a:srgbClr val="F59E0B"/>
                </a:solidFill>
                <a:latin typeface="Heebo"/>
                <a:cs typeface="Heebo"/>
                <a:ea typeface="Heebo"/>
              </a:rPr>
              <a:t>פעילות חוסן – 15 דקות</a:t>
            </a:r>
          </a:p>
          <a:p>
            <a:pPr algn="r" rtl="1">
              <a:spcAft>
                <a:spcPts val="500"/>
              </a:spcAft>
            </a:pPr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2 דק׳: מציגים את השאלה 'מה נותן לי כוח?'</a:t>
            </a:r>
          </a:p>
          <a:p>
            <a:pPr algn="r" rtl="1">
              <a:spcAft>
                <a:spcPts val="500"/>
              </a:spcAft>
            </a:pPr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5 דק׳: כל אחד כותב פתק (אנונימי, מוסתר)</a:t>
            </a:r>
          </a:p>
          <a:p>
            <a:pPr algn="r" rtl="1">
              <a:spcAft>
                <a:spcPts val="500"/>
              </a:spcAft>
            </a:pPr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1 דק׳: 'חשוף הכול'</a:t>
            </a:r>
          </a:p>
          <a:p>
            <a:pPr algn="r" rtl="1">
              <a:spcAft>
                <a:spcPts val="500"/>
              </a:spcAft>
            </a:pPr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5 דק׳: מסדרים לקבוצות – מה חוזר?</a:t>
            </a:r>
          </a:p>
          <a:p>
            <a:pPr algn="r" rtl="1">
              <a:spcAft>
                <a:spcPts val="500"/>
              </a:spcAft>
            </a:pPr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2 דק׳: כל אחד בוחר רעיון אחד לנסות השבוע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5577840"/>
            <a:ext cx="11185855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4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שימי לב: בשיחת חוסן – פתק שמעורר דאגה עובר בשקט ליועצת, לא נקרא בקול.</a:t>
            </a:r>
          </a:p>
        </p:txBody>
      </p:sp>
      <p:pic>
        <p:nvPicPr>
          <p:cNvPr id="12" name="Picture 1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0975" y="6327648"/>
            <a:ext cx="46634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פרק 1 · לוח שיתופי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985455" y="0"/>
            <a:ext cx="4206240" cy="6858000"/>
          </a:xfrm>
          <a:prstGeom prst="rect">
            <a:avLst/>
          </a:prstGeom>
          <a:solidFill>
            <a:srgbClr val="DD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168335" y="457200"/>
            <a:ext cx="384048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1000" b="1" i="0">
                <a:solidFill>
                  <a:srgbClr val="0F9D8A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68335" y="2148840"/>
            <a:ext cx="38404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2000" b="1" i="0">
                <a:solidFill>
                  <a:srgbClr val="0F9D8A"/>
                </a:solidFill>
                <a:latin typeface="Heebo"/>
                <a:cs typeface="Heebo"/>
                <a:ea typeface="Heebo"/>
              </a:rPr>
              <a:t>פרק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68335" y="2606040"/>
            <a:ext cx="3840480" cy="12801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34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מגילון חי – קטלוג עם חיפוש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68335" y="3977639"/>
            <a:ext cx="3840480" cy="2011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מאגר של כרטיסים (מילים, ספרים, דמויות) שאפשר לחפש ולסנן. הנתונים נשמרים בטבלה – ומתעדכנים בכל פעם שמוסיפים שורה.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23360" y="502920"/>
            <a:ext cx="402336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2000" b="1" i="0">
                <a:solidFill>
                  <a:srgbClr val="0F9D8A"/>
                </a:solidFill>
                <a:latin typeface="Heebo"/>
                <a:cs typeface="Heebo"/>
                <a:ea typeface="Heebo"/>
              </a:rPr>
              <a:t>שימושים בכיתה שלך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23360" y="1051560"/>
            <a:ext cx="3977639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DF6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909560" y="1188719"/>
            <a:ext cx="54864" cy="640080"/>
          </a:xfrm>
          <a:prstGeom prst="rect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114800" y="1106424"/>
            <a:ext cx="3703320" cy="8412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עולים</a:t>
            </a:r>
          </a:p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מילון מילים חדשות: מילה, תרגום, משפט, ניקוד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023360" y="2057400"/>
            <a:ext cx="3977639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DF6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909560" y="2194560"/>
            <a:ext cx="54864" cy="640080"/>
          </a:xfrm>
          <a:prstGeom prst="rect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114800" y="2112264"/>
            <a:ext cx="3703320" cy="8412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לשון</a:t>
            </a:r>
          </a:p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מאגר שורשים ומשפחות מילים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23360" y="3063240"/>
            <a:ext cx="3977639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DF6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909560" y="3200400"/>
            <a:ext cx="54864" cy="640080"/>
          </a:xfrm>
          <a:prstGeom prst="rect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4114800" y="3118104"/>
            <a:ext cx="3703320" cy="8412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חוסן</a:t>
            </a:r>
          </a:p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גלריית דמויות של אומץ והתמודדות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023360" y="4069080"/>
            <a:ext cx="3977639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DF6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909560" y="4206240"/>
            <a:ext cx="54864" cy="640080"/>
          </a:xfrm>
          <a:prstGeom prst="rect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114800" y="4123944"/>
            <a:ext cx="3703320" cy="8412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ספרייה כיתתית</a:t>
            </a:r>
          </a:p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ספרים שהכיתה ממליצה עליהם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023360" y="5074920"/>
            <a:ext cx="3977639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DF6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7909560" y="5212080"/>
            <a:ext cx="54864" cy="640080"/>
          </a:xfrm>
          <a:prstGeom prst="rect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114800" y="5129784"/>
            <a:ext cx="3703320" cy="8412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בחירות</a:t>
            </a:r>
          </a:p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מילון מושגים: רוב, קואליציה, מצע…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11480" y="1097280"/>
            <a:ext cx="3383280" cy="39319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5875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594360" y="1280160"/>
            <a:ext cx="3017520" cy="384048"/>
          </a:xfrm>
          <a:prstGeom prst="roundRect">
            <a:avLst>
              <a:gd name="adj" fmla="val 50000"/>
            </a:avLst>
          </a:prstGeom>
          <a:solidFill>
            <a:srgbClr val="F1F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85800" y="1280160"/>
            <a:ext cx="2834640" cy="38404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חיפוש: חוסן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761488" y="1783080"/>
            <a:ext cx="777240" cy="310896"/>
          </a:xfrm>
          <a:prstGeom prst="roundRect">
            <a:avLst>
              <a:gd name="adj" fmla="val 50000"/>
            </a:avLst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2761488" y="1783080"/>
            <a:ext cx="777240" cy="310896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100" b="0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הכול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911096" y="1783080"/>
            <a:ext cx="777240" cy="310896"/>
          </a:xfrm>
          <a:prstGeom prst="roundRect">
            <a:avLst>
              <a:gd name="adj" fmla="val 50000"/>
            </a:avLst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1911096" y="1783080"/>
            <a:ext cx="777240" cy="310896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1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מילים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60704" y="1783080"/>
            <a:ext cx="777240" cy="310896"/>
          </a:xfrm>
          <a:prstGeom prst="roundRect">
            <a:avLst>
              <a:gd name="adj" fmla="val 50000"/>
            </a:avLst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060704" y="1783080"/>
            <a:ext cx="777240" cy="310896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1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ספרים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10312" y="1783080"/>
            <a:ext cx="777240" cy="310896"/>
          </a:xfrm>
          <a:prstGeom prst="roundRect">
            <a:avLst>
              <a:gd name="adj" fmla="val 50000"/>
            </a:avLst>
          </a:prstGeom>
          <a:solidFill>
            <a:srgbClr val="EE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10312" y="1783080"/>
            <a:ext cx="777240" cy="310896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1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דמויות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194560" y="2240280"/>
            <a:ext cx="1417320" cy="1303019"/>
          </a:xfrm>
          <a:prstGeom prst="roundRect">
            <a:avLst>
              <a:gd name="adj" fmla="val 10000"/>
            </a:avLst>
          </a:prstGeom>
          <a:solidFill>
            <a:srgbClr val="F7F9FC"/>
          </a:solidFill>
          <a:ln w="15875">
            <a:solidFill>
              <a:srgbClr val="E3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5" name="Rectangle 34"/>
          <p:cNvSpPr/>
          <p:nvPr/>
        </p:nvSpPr>
        <p:spPr>
          <a:xfrm>
            <a:off x="3483864" y="2377440"/>
            <a:ext cx="64008" cy="1028699"/>
          </a:xfrm>
          <a:prstGeom prst="rect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2286000" y="2313432"/>
            <a:ext cx="1097280" cy="121157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4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חוֹסֶן</a:t>
            </a:r>
          </a:p>
          <a:p>
            <a:pPr algn="r" rtl="1"/>
            <a:r>
              <a:rPr sz="11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מילים · ח־ס־ן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94360" y="2240280"/>
            <a:ext cx="1417320" cy="1303019"/>
          </a:xfrm>
          <a:prstGeom prst="roundRect">
            <a:avLst>
              <a:gd name="adj" fmla="val 10000"/>
            </a:avLst>
          </a:prstGeom>
          <a:solidFill>
            <a:srgbClr val="F7F9FC"/>
          </a:solidFill>
          <a:ln w="15875">
            <a:solidFill>
              <a:srgbClr val="E3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8" name="Rectangle 37"/>
          <p:cNvSpPr/>
          <p:nvPr/>
        </p:nvSpPr>
        <p:spPr>
          <a:xfrm>
            <a:off x="1883664" y="2377440"/>
            <a:ext cx="64008" cy="1028699"/>
          </a:xfrm>
          <a:prstGeom prst="rect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685800" y="2313432"/>
            <a:ext cx="1097280" cy="121157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4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תִּקְוָה</a:t>
            </a:r>
          </a:p>
          <a:p>
            <a:pPr algn="r" rtl="1"/>
            <a:r>
              <a:rPr sz="11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מילים · ק־ו־ה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194560" y="3680460"/>
            <a:ext cx="1417320" cy="1303019"/>
          </a:xfrm>
          <a:prstGeom prst="roundRect">
            <a:avLst>
              <a:gd name="adj" fmla="val 10000"/>
            </a:avLst>
          </a:prstGeom>
          <a:solidFill>
            <a:srgbClr val="F7F9FC"/>
          </a:solidFill>
          <a:ln w="15875">
            <a:solidFill>
              <a:srgbClr val="E3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1" name="Rectangle 40"/>
          <p:cNvSpPr/>
          <p:nvPr/>
        </p:nvSpPr>
        <p:spPr>
          <a:xfrm>
            <a:off x="3483864" y="3817620"/>
            <a:ext cx="64008" cy="1028699"/>
          </a:xfrm>
          <a:prstGeom prst="rect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2286000" y="3753612"/>
            <a:ext cx="1097280" cy="121157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4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הילד מהרכבת</a:t>
            </a:r>
          </a:p>
          <a:p>
            <a:pPr algn="r" rtl="1"/>
            <a:r>
              <a:rPr sz="11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ספרים · קריאה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94360" y="3680460"/>
            <a:ext cx="1417320" cy="1303019"/>
          </a:xfrm>
          <a:prstGeom prst="roundRect">
            <a:avLst>
              <a:gd name="adj" fmla="val 10000"/>
            </a:avLst>
          </a:prstGeom>
          <a:solidFill>
            <a:srgbClr val="F7F9FC"/>
          </a:solidFill>
          <a:ln w="15875">
            <a:solidFill>
              <a:srgbClr val="E3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4" name="Rectangle 43"/>
          <p:cNvSpPr/>
          <p:nvPr/>
        </p:nvSpPr>
        <p:spPr>
          <a:xfrm>
            <a:off x="1883664" y="3817620"/>
            <a:ext cx="64008" cy="1028699"/>
          </a:xfrm>
          <a:prstGeom prst="rect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685800" y="3753612"/>
            <a:ext cx="1097280" cy="121157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4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אומץ</a:t>
            </a:r>
          </a:p>
          <a:p>
            <a:pPr algn="r" rtl="1"/>
            <a:r>
              <a:rPr sz="11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דמויות · השראה</a:t>
            </a:r>
          </a:p>
        </p:txBody>
      </p:sp>
      <p:pic>
        <p:nvPicPr>
          <p:cNvPr id="46" name="Picture 4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8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30975" y="6327648"/>
            <a:ext cx="46634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פרק 2 · מגילון חי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9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8671255" y="384048"/>
            <a:ext cx="3017520" cy="384048"/>
          </a:xfrm>
          <a:prstGeom prst="roundRect">
            <a:avLst>
              <a:gd name="adj" fmla="val 50000"/>
            </a:avLst>
          </a:prstGeom>
          <a:solidFill>
            <a:srgbClr val="DD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671255" y="384048"/>
            <a:ext cx="3017520" cy="38404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1" i="0">
                <a:solidFill>
                  <a:srgbClr val="0F9D8A"/>
                </a:solidFill>
                <a:latin typeface="Heebo"/>
                <a:cs typeface="Heebo"/>
                <a:ea typeface="Heebo"/>
              </a:rPr>
              <a:t>פרק 2 · אפשרות א׳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68680"/>
            <a:ext cx="11185855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32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אפשרות א׳ – שלב 1: בונים את הטבלה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7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ב-Google Sheets (גיליונות של גוגל) – הטבלה היא 'הלב' של המגילון</a:t>
            </a:r>
          </a:p>
        </p:txBody>
      </p:sp>
      <p:sp>
        <p:nvSpPr>
          <p:cNvPr id="7" name="Oval 6"/>
          <p:cNvSpPr/>
          <p:nvPr/>
        </p:nvSpPr>
        <p:spPr>
          <a:xfrm>
            <a:off x="11247120" y="2103120"/>
            <a:ext cx="402336" cy="402336"/>
          </a:xfrm>
          <a:prstGeom prst="ellipse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2075688"/>
            <a:ext cx="6537959" cy="6499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פותחים גיליון חדש</a:t>
            </a:r>
          </a:p>
          <a:p>
            <a:pPr algn="r" rtl="1"/>
            <a:r>
              <a:rPr sz="14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כותבים בשורת הכתובת sheets.new ונותנים שם: 'מגילון מילים – ז׳3'.</a:t>
            </a:r>
          </a:p>
        </p:txBody>
      </p:sp>
      <p:sp>
        <p:nvSpPr>
          <p:cNvPr id="9" name="Oval 8"/>
          <p:cNvSpPr/>
          <p:nvPr/>
        </p:nvSpPr>
        <p:spPr>
          <a:xfrm>
            <a:off x="11247120" y="2962465"/>
            <a:ext cx="402336" cy="402336"/>
          </a:xfrm>
          <a:prstGeom prst="ellipse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935033"/>
            <a:ext cx="6537959" cy="6499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שורה 1 = כותרות</a:t>
            </a:r>
          </a:p>
          <a:p>
            <a:pPr algn="r" rtl="1"/>
            <a:r>
              <a:rPr sz="14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לדוגמה: מילה | קטגוריה | תרגום | משפט | תמונה (קישור) | תגיות.</a:t>
            </a:r>
          </a:p>
        </p:txBody>
      </p:sp>
      <p:sp>
        <p:nvSpPr>
          <p:cNvPr id="11" name="Oval 10"/>
          <p:cNvSpPr/>
          <p:nvPr/>
        </p:nvSpPr>
        <p:spPr>
          <a:xfrm>
            <a:off x="11247120" y="3821810"/>
            <a:ext cx="402336" cy="402336"/>
          </a:xfrm>
          <a:prstGeom prst="ellipse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3794378"/>
            <a:ext cx="6537959" cy="6499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מקפיאים את הכותרות</a:t>
            </a:r>
          </a:p>
          <a:p>
            <a:pPr algn="r" rtl="1"/>
            <a:r>
              <a:rPr sz="14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תצוגה ← הקפאה ← שורה אחת. הכותרות נשארות למעלה בגלילה.</a:t>
            </a:r>
          </a:p>
        </p:txBody>
      </p:sp>
      <p:sp>
        <p:nvSpPr>
          <p:cNvPr id="13" name="Oval 12"/>
          <p:cNvSpPr/>
          <p:nvPr/>
        </p:nvSpPr>
        <p:spPr>
          <a:xfrm>
            <a:off x="11247120" y="4681156"/>
            <a:ext cx="402336" cy="402336"/>
          </a:xfrm>
          <a:prstGeom prst="ellipse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4653724"/>
            <a:ext cx="6537959" cy="6499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רשימה נפתחת לקטגוריה</a:t>
            </a:r>
          </a:p>
          <a:p>
            <a:pPr algn="r" rtl="1"/>
            <a:r>
              <a:rPr sz="14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מסמנים את העמודה ← נתונים ← אימות נתונים ← רשימה: מילים, ספרים, דמויות.</a:t>
            </a:r>
          </a:p>
        </p:txBody>
      </p:sp>
      <p:sp>
        <p:nvSpPr>
          <p:cNvPr id="15" name="Oval 14"/>
          <p:cNvSpPr/>
          <p:nvPr/>
        </p:nvSpPr>
        <p:spPr>
          <a:xfrm>
            <a:off x="11247120" y="5540501"/>
            <a:ext cx="402336" cy="402336"/>
          </a:xfrm>
          <a:prstGeom prst="ellipse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5513069"/>
            <a:ext cx="6537959" cy="6499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ממלאים 10 שורות ראשונות</a:t>
            </a:r>
          </a:p>
          <a:p>
            <a:pPr algn="r" rtl="1"/>
            <a:r>
              <a:rPr sz="14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אפשר גם לתת לתלמידים להוסיף דרך טופס (פרק 3) – כל תשובה = שורה.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2103120"/>
            <a:ext cx="3794760" cy="2377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3078479" y="2194560"/>
            <a:ext cx="1173480" cy="502920"/>
          </a:xfrm>
          <a:prstGeom prst="rect">
            <a:avLst/>
          </a:prstGeom>
          <a:solidFill>
            <a:srgbClr val="DD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3078479" y="2194560"/>
            <a:ext cx="117348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מילה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813559" y="2194560"/>
            <a:ext cx="1173480" cy="502920"/>
          </a:xfrm>
          <a:prstGeom prst="rect">
            <a:avLst/>
          </a:prstGeom>
          <a:solidFill>
            <a:srgbClr val="DD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813559" y="2194560"/>
            <a:ext cx="117348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קטגוריה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39" y="2194560"/>
            <a:ext cx="1173480" cy="502920"/>
          </a:xfrm>
          <a:prstGeom prst="rect">
            <a:avLst/>
          </a:prstGeom>
          <a:solidFill>
            <a:srgbClr val="DD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548639" y="2194560"/>
            <a:ext cx="117348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תרגום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078479" y="2743200"/>
            <a:ext cx="1173480" cy="502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3078479" y="2743200"/>
            <a:ext cx="117348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חוֹסֶן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813559" y="2743200"/>
            <a:ext cx="1173480" cy="502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1813559" y="2743200"/>
            <a:ext cx="117348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מילים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39" y="2743200"/>
            <a:ext cx="1173480" cy="502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548639" y="2743200"/>
            <a:ext cx="117348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resilience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078479" y="3291839"/>
            <a:ext cx="1173480" cy="50292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3078479" y="3291839"/>
            <a:ext cx="117348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תִּקְוָה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813559" y="3291839"/>
            <a:ext cx="1173480" cy="50292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813559" y="3291839"/>
            <a:ext cx="117348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מילים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39" y="3291839"/>
            <a:ext cx="1173480" cy="50292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548639" y="3291839"/>
            <a:ext cx="117348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hope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078479" y="3840479"/>
            <a:ext cx="1173480" cy="502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3078479" y="3840479"/>
            <a:ext cx="117348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ספרייה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813559" y="3840479"/>
            <a:ext cx="1173480" cy="502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813559" y="3840479"/>
            <a:ext cx="117348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מקומות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48639" y="3840479"/>
            <a:ext cx="1173480" cy="502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548639" y="3840479"/>
            <a:ext cx="117348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library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02920" y="4617720"/>
            <a:ext cx="3794760" cy="1463040"/>
          </a:xfrm>
          <a:prstGeom prst="roundRect">
            <a:avLst>
              <a:gd name="adj" fmla="val 12000"/>
            </a:avLst>
          </a:prstGeom>
          <a:solidFill>
            <a:srgbClr val="DD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3" name="Rectangle 42"/>
          <p:cNvSpPr/>
          <p:nvPr/>
        </p:nvSpPr>
        <p:spPr>
          <a:xfrm>
            <a:off x="4187952" y="4782312"/>
            <a:ext cx="54864" cy="1133856"/>
          </a:xfrm>
          <a:prstGeom prst="rect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685800" y="4745736"/>
            <a:ext cx="3337560" cy="12070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>
              <a:spcAft>
                <a:spcPts val="500"/>
              </a:spcAft>
            </a:pPr>
            <a:r>
              <a:rPr sz="1600" b="1" i="0">
                <a:solidFill>
                  <a:srgbClr val="0F9D8A"/>
                </a:solidFill>
                <a:latin typeface="Heebo"/>
                <a:cs typeface="Heebo"/>
                <a:ea typeface="Heebo"/>
              </a:rPr>
              <a:t>טיפ</a:t>
            </a:r>
          </a:p>
          <a:p>
            <a:pPr algn="r" rtl="1">
              <a:spcAft>
                <a:spcPts val="500"/>
              </a:spcAft>
            </a:pP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עמודה אחת = סוג מידע אחד. בלי תאים ממוזגים ובלי שורות ריקות באמצע.</a:t>
            </a:r>
          </a:p>
        </p:txBody>
      </p:sp>
      <p:pic>
        <p:nvPicPr>
          <p:cNvPr id="45" name="Picture 44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9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30975" y="6327648"/>
            <a:ext cx="46634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פרק 2 · מגילון חי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9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8671255" y="384048"/>
            <a:ext cx="3017520" cy="384048"/>
          </a:xfrm>
          <a:prstGeom prst="roundRect">
            <a:avLst>
              <a:gd name="adj" fmla="val 50000"/>
            </a:avLst>
          </a:prstGeom>
          <a:solidFill>
            <a:srgbClr val="DD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671255" y="384048"/>
            <a:ext cx="3017520" cy="38404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1" i="0">
                <a:solidFill>
                  <a:srgbClr val="0F9D8A"/>
                </a:solidFill>
                <a:latin typeface="Heebo"/>
                <a:cs typeface="Heebo"/>
                <a:ea typeface="Heebo"/>
              </a:rPr>
              <a:t>פרק 2 · אפשרות א׳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68680"/>
            <a:ext cx="11185855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32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אפשרות א׳ – שלב 2: חיפוש, סינון ושיתוף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7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הופכים את הטבלה לקטלוג שנוח לדפדף בו</a:t>
            </a:r>
          </a:p>
        </p:txBody>
      </p:sp>
      <p:sp>
        <p:nvSpPr>
          <p:cNvPr id="7" name="Oval 6"/>
          <p:cNvSpPr/>
          <p:nvPr/>
        </p:nvSpPr>
        <p:spPr>
          <a:xfrm>
            <a:off x="11247120" y="2103120"/>
            <a:ext cx="402336" cy="402336"/>
          </a:xfrm>
          <a:prstGeom prst="ellipse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2075688"/>
            <a:ext cx="6537959" cy="5864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4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סינון בלחיצה</a:t>
            </a:r>
          </a:p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נתונים ← פלח נתונים (Slicer) ← בוחרים 'קטגוריה'. מופיע כפתור סינון מעל הטבלה.</a:t>
            </a:r>
          </a:p>
        </p:txBody>
      </p:sp>
      <p:sp>
        <p:nvSpPr>
          <p:cNvPr id="9" name="Oval 8"/>
          <p:cNvSpPr/>
          <p:nvPr/>
        </p:nvSpPr>
        <p:spPr>
          <a:xfrm>
            <a:off x="11247120" y="2802318"/>
            <a:ext cx="402336" cy="402336"/>
          </a:xfrm>
          <a:prstGeom prst="ellipse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774886"/>
            <a:ext cx="6537959" cy="5864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4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חיפוש</a:t>
            </a:r>
          </a:p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Ctrl+F במחשב, או זכוכית המגדלת באפליקציה. אפשר גם נתונים ← יצירת מסנן.</a:t>
            </a:r>
          </a:p>
        </p:txBody>
      </p:sp>
      <p:sp>
        <p:nvSpPr>
          <p:cNvPr id="11" name="Oval 10"/>
          <p:cNvSpPr/>
          <p:nvPr/>
        </p:nvSpPr>
        <p:spPr>
          <a:xfrm>
            <a:off x="11247120" y="3501517"/>
            <a:ext cx="402336" cy="402336"/>
          </a:xfrm>
          <a:prstGeom prst="ellipse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3474085"/>
            <a:ext cx="6537959" cy="5864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4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תמונה בתוך תא</a:t>
            </a:r>
          </a:p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בעמודת התמונה כותבים את הנוסחה IMAGE ובסוגריים את קישור התמונה – והתמונה מופיעה בתא.</a:t>
            </a:r>
          </a:p>
        </p:txBody>
      </p:sp>
      <p:sp>
        <p:nvSpPr>
          <p:cNvPr id="13" name="Oval 12"/>
          <p:cNvSpPr/>
          <p:nvPr/>
        </p:nvSpPr>
        <p:spPr>
          <a:xfrm>
            <a:off x="11247120" y="4200715"/>
            <a:ext cx="402336" cy="402336"/>
          </a:xfrm>
          <a:prstGeom prst="ellipse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4173283"/>
            <a:ext cx="6537959" cy="5864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4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משתפים לצפייה</a:t>
            </a:r>
          </a:p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שיתוף ← כל מי שיש לו את הקישור ← צופה. התלמידים רואים ולא יכולים למחוק.</a:t>
            </a:r>
          </a:p>
        </p:txBody>
      </p:sp>
      <p:sp>
        <p:nvSpPr>
          <p:cNvPr id="15" name="Oval 14"/>
          <p:cNvSpPr/>
          <p:nvPr/>
        </p:nvSpPr>
        <p:spPr>
          <a:xfrm>
            <a:off x="11247120" y="4899914"/>
            <a:ext cx="402336" cy="402336"/>
          </a:xfrm>
          <a:prstGeom prst="ellipse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4872482"/>
            <a:ext cx="6537959" cy="5864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4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רוצים 'אתר'?</a:t>
            </a:r>
          </a:p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ב-Google Sites: הוספה ← מ-Drive (או 'הטמעה') ← בוחרים את הגיליון. מתעדכן לבד.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2103120"/>
            <a:ext cx="3794760" cy="3291840"/>
          </a:xfrm>
          <a:prstGeom prst="roundRect">
            <a:avLst>
              <a:gd name="adj" fmla="val 12000"/>
            </a:avLst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4187952" y="2267712"/>
            <a:ext cx="54864" cy="2962656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85800" y="2231136"/>
            <a:ext cx="3337560" cy="30358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>
              <a:spcAft>
                <a:spcPts val="500"/>
              </a:spcAft>
            </a:pPr>
            <a:r>
              <a:rPr sz="1600" b="1" i="0">
                <a:solidFill>
                  <a:srgbClr val="DC2626"/>
                </a:solidFill>
                <a:latin typeface="Heebo"/>
                <a:cs typeface="Heebo"/>
                <a:ea typeface="Heebo"/>
              </a:rPr>
              <a:t>טעויות נפוצות</a:t>
            </a:r>
          </a:p>
          <a:p>
            <a:pPr algn="r" rtl="1">
              <a:spcAft>
                <a:spcPts val="500"/>
              </a:spcAft>
            </a:pP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שיתוף עם הרשאת 'עריכה' – מישהו ימחק שורות בטעות.</a:t>
            </a:r>
          </a:p>
          <a:p>
            <a:pPr algn="r" rtl="1">
              <a:spcAft>
                <a:spcPts val="500"/>
              </a:spcAft>
            </a:pP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קישור לתמונה מדף אינטרנט ולא לתמונה עצמה – התא נשאר ריק.</a:t>
            </a:r>
          </a:p>
          <a:p>
            <a:pPr algn="r" rtl="1">
              <a:spcAft>
                <a:spcPts val="500"/>
              </a:spcAft>
            </a:pP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שמות התפריטים יכולים להשתנות מעט בין גרסאות – מחפשים את המילה המרכזית.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5577840"/>
            <a:ext cx="11185855" cy="548640"/>
          </a:xfrm>
          <a:prstGeom prst="roundRect">
            <a:avLst>
              <a:gd name="adj" fmla="val 30000"/>
            </a:avLst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85800" y="5577840"/>
            <a:ext cx="10820095" cy="54864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אפשרות ב׳ – המגילון המוכן שלנו: </a:t>
            </a:r>
            <a:r>
              <a:rPr sz="1500" b="0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מוכן! חיפוש, סינון, כרטיסים וחמש תבניות – בשקף הבא · </a:t>
            </a:r>
            <a:r>
              <a:rPr sz="1500" b="1" i="0">
                <a:solidFill>
                  <a:srgbClr val="FFF4B8"/>
                </a:solidFill>
                <a:latin typeface="Heebo"/>
                <a:cs typeface="Heebo"/>
                <a:ea typeface="Heebo"/>
              </a:rPr>
              <a:t>megilon-chai.sites.tab.bot</a:t>
            </a:r>
          </a:p>
        </p:txBody>
      </p:sp>
      <p:pic>
        <p:nvPicPr>
          <p:cNvPr id="22" name="Picture 2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0975" y="6327648"/>
            <a:ext cx="46634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פרק 2 · מגילון חי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9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8671255" y="384048"/>
            <a:ext cx="3017520" cy="384048"/>
          </a:xfrm>
          <a:prstGeom prst="roundRect">
            <a:avLst>
              <a:gd name="adj" fmla="val 50000"/>
            </a:avLst>
          </a:prstGeom>
          <a:solidFill>
            <a:srgbClr val="DD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671255" y="384048"/>
            <a:ext cx="3017520" cy="38404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1" i="0">
                <a:solidFill>
                  <a:srgbClr val="0F9D8A"/>
                </a:solidFill>
                <a:latin typeface="Heebo"/>
                <a:cs typeface="Heebo"/>
                <a:ea typeface="Heebo"/>
              </a:rPr>
              <a:t>פרק 2 · אפשרות ב׳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68680"/>
            <a:ext cx="11185855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32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אפשרות ב׳: המגילון המוכן שלנו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7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megilon-chai.sites.tab.bot – בלי הרשמה, בעברית, מותאם לטלפון ולמקרן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103120"/>
            <a:ext cx="2057400" cy="3703320"/>
          </a:xfrm>
          <a:prstGeom prst="roundRect">
            <a:avLst>
              <a:gd name="adj" fmla="val 8000"/>
            </a:avLst>
          </a:prstGeom>
          <a:solidFill>
            <a:srgbClr val="123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pic>
        <p:nvPicPr>
          <p:cNvPr id="8" name="Picture 7" descr="shot-gri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770" y="2176272"/>
            <a:ext cx="1641699" cy="35570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1480" y="5833872"/>
            <a:ext cx="224028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 rtl="1"/>
            <a:r>
              <a:rPr sz="11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ספרייה כיתתית – חיפוש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43200" y="2103120"/>
            <a:ext cx="2057400" cy="3703320"/>
          </a:xfrm>
          <a:prstGeom prst="roundRect">
            <a:avLst>
              <a:gd name="adj" fmla="val 8000"/>
            </a:avLst>
          </a:prstGeom>
          <a:solidFill>
            <a:srgbClr val="123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pic>
        <p:nvPicPr>
          <p:cNvPr id="11" name="Picture 10" descr="shot-detai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050" y="2176272"/>
            <a:ext cx="1641699" cy="35570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651760" y="5833872"/>
            <a:ext cx="224028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 rtl="1"/>
            <a:r>
              <a:rPr sz="11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מילון לעולים – כרטיס מילה</a:t>
            </a:r>
          </a:p>
        </p:txBody>
      </p:sp>
      <p:sp>
        <p:nvSpPr>
          <p:cNvPr id="13" name="Oval 12"/>
          <p:cNvSpPr/>
          <p:nvPr/>
        </p:nvSpPr>
        <p:spPr>
          <a:xfrm>
            <a:off x="11247120" y="2103120"/>
            <a:ext cx="402336" cy="402336"/>
          </a:xfrm>
          <a:prstGeom prst="ellipse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20640" y="2075688"/>
            <a:ext cx="5989320" cy="729361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בוחרים תבנית</a:t>
            </a:r>
          </a:p>
          <a:p>
            <a:pPr algn="r" rtl="1"/>
            <a:r>
              <a:rPr sz="11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ספרייה כיתתית, מילון לעולים (עברית–אנגלית–רוסית), ארגז כלים לחוסן, מונחי לשון, פרויקטים – או מגילון ריק.</a:t>
            </a:r>
          </a:p>
        </p:txBody>
      </p:sp>
      <p:sp>
        <p:nvSpPr>
          <p:cNvPr id="15" name="Oval 14"/>
          <p:cNvSpPr/>
          <p:nvPr/>
        </p:nvSpPr>
        <p:spPr>
          <a:xfrm>
            <a:off x="11247120" y="2896489"/>
            <a:ext cx="402336" cy="402336"/>
          </a:xfrm>
          <a:prstGeom prst="ellipse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0" y="2869057"/>
            <a:ext cx="5989320" cy="55473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מגדירים שדות</a:t>
            </a:r>
          </a:p>
          <a:p>
            <a:pPr algn="r" rtl="1"/>
            <a:r>
              <a:rPr sz="11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בגלגל השיניים: שם המגילון, שמות השדות ועד 6 שדות נוספים (למשל 'סופר/ת').</a:t>
            </a:r>
          </a:p>
        </p:txBody>
      </p:sp>
      <p:sp>
        <p:nvSpPr>
          <p:cNvPr id="17" name="Oval 16"/>
          <p:cNvSpPr/>
          <p:nvPr/>
        </p:nvSpPr>
        <p:spPr>
          <a:xfrm>
            <a:off x="11247120" y="3515233"/>
            <a:ext cx="402336" cy="402336"/>
          </a:xfrm>
          <a:prstGeom prst="ellipse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487801"/>
            <a:ext cx="5989320" cy="55473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ממלאים</a:t>
            </a:r>
          </a:p>
          <a:p>
            <a:pPr algn="r" rtl="1"/>
            <a:r>
              <a:rPr sz="11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טופס פריט אחר פריט, הדבקת שורות מגיליון, או גיליון גוגל שפורסם כ-CSV.</a:t>
            </a:r>
          </a:p>
        </p:txBody>
      </p:sp>
      <p:sp>
        <p:nvSpPr>
          <p:cNvPr id="19" name="Oval 18"/>
          <p:cNvSpPr/>
          <p:nvPr/>
        </p:nvSpPr>
        <p:spPr>
          <a:xfrm>
            <a:off x="11247120" y="4133977"/>
            <a:ext cx="402336" cy="402336"/>
          </a:xfrm>
          <a:prstGeom prst="ellipse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20640" y="4106545"/>
            <a:ext cx="5989320" cy="55473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משתפים</a:t>
            </a:r>
          </a:p>
          <a:p>
            <a:pPr algn="r" rtl="1"/>
            <a:r>
              <a:rPr sz="11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'שיתוף' ← העתקה או וואטסאפ. הקישור הוא הקוד. גיליון מחובר = 'קישור חי'.</a:t>
            </a:r>
          </a:p>
        </p:txBody>
      </p:sp>
      <p:sp>
        <p:nvSpPr>
          <p:cNvPr id="21" name="Oval 20"/>
          <p:cNvSpPr/>
          <p:nvPr/>
        </p:nvSpPr>
        <p:spPr>
          <a:xfrm>
            <a:off x="11247120" y="4752721"/>
            <a:ext cx="402336" cy="402336"/>
          </a:xfrm>
          <a:prstGeom prst="ellipse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20640" y="4725289"/>
            <a:ext cx="5989320" cy="55473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התלמידים מחפשים</a:t>
            </a:r>
          </a:p>
          <a:p>
            <a:pPr algn="r" rtl="1"/>
            <a:r>
              <a:rPr sz="11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חיפוש, סינון, מיון, פריט אקראי ומועדפים. ייצוא CSV ב'עוד', הדפסה מתפריט הדפדפן.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120640" y="5212080"/>
            <a:ext cx="6583680" cy="868680"/>
          </a:xfrm>
          <a:prstGeom prst="roundRect">
            <a:avLst>
              <a:gd name="adj" fmla="val 20000"/>
            </a:avLst>
          </a:prstGeom>
          <a:solidFill>
            <a:srgbClr val="FFF7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257800" y="5212080"/>
            <a:ext cx="6309360" cy="8686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350" b="1" i="0">
                <a:solidFill>
                  <a:srgbClr val="B45309"/>
                </a:solidFill>
                <a:latin typeface="Heebo"/>
                <a:cs typeface="Heebo"/>
                <a:ea typeface="Heebo"/>
              </a:rPr>
              <a:t>חשוב לדעת: </a:t>
            </a:r>
            <a:r>
              <a:rPr sz="135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אין שרת – המגילון נשמר בדפדפן שבו בנית אותו. התלמידים מחפשים וצופים, אבל לא מוסיפים מהטלפון שלהם (לאיסוף: טופס או גיליון).</a:t>
            </a:r>
          </a:p>
        </p:txBody>
      </p:sp>
      <p:pic>
        <p:nvPicPr>
          <p:cNvPr id="25" name="Picture 24" descr="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11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0975" y="6327648"/>
            <a:ext cx="46634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פרק 2 · מגילון חי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985455" y="0"/>
            <a:ext cx="4206240" cy="6858000"/>
          </a:xfrm>
          <a:prstGeom prst="rect">
            <a:avLst/>
          </a:prstGeom>
          <a:solidFill>
            <a:srgbClr val="E0E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168335" y="457200"/>
            <a:ext cx="384048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1000" b="1" i="0">
                <a:solidFill>
                  <a:srgbClr val="2563EB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68335" y="2148840"/>
            <a:ext cx="38404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2000" b="1" i="0">
                <a:solidFill>
                  <a:srgbClr val="2563EB"/>
                </a:solidFill>
                <a:latin typeface="Heebo"/>
                <a:cs typeface="Heebo"/>
                <a:ea typeface="Heebo"/>
              </a:rPr>
              <a:t>פרק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68335" y="2606040"/>
            <a:ext cx="3840480" cy="12801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34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טופס + כפתור הרשמה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68335" y="3977639"/>
            <a:ext cx="3840480" cy="2011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טופס שאוסף תשובות לטבלה אחת – וכפתור גדול שפותח אותו. הרשמה, סקר, הצבעה או משוב – בלי לרדוף אחרי פתקים.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23360" y="502920"/>
            <a:ext cx="402336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2000" b="1" i="0">
                <a:solidFill>
                  <a:srgbClr val="2563EB"/>
                </a:solidFill>
                <a:latin typeface="Heebo"/>
                <a:cs typeface="Heebo"/>
                <a:ea typeface="Heebo"/>
              </a:rPr>
              <a:t>שימושים בכיתה שלך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23360" y="1051560"/>
            <a:ext cx="3977639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0EA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909560" y="1188719"/>
            <a:ext cx="54864" cy="64008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114800" y="1106424"/>
            <a:ext cx="3703320" cy="8412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חוסן</a:t>
            </a:r>
          </a:p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הרשמה לסדנה או לשיחה אישית עם מועד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023360" y="2057400"/>
            <a:ext cx="3977639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0EA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909560" y="2194560"/>
            <a:ext cx="54864" cy="64008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114800" y="2112264"/>
            <a:ext cx="3703320" cy="8412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בחירות</a:t>
            </a:r>
          </a:p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הצבעה כיתתית חשאית על נציג/ה או הצעה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23360" y="3063240"/>
            <a:ext cx="3977639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0EA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909560" y="3200400"/>
            <a:ext cx="54864" cy="64008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4114800" y="3118104"/>
            <a:ext cx="3703320" cy="8412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משוב</a:t>
            </a:r>
          </a:p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פתק יציאה בסוף שיעור – 3 שאלות קצרות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023360" y="4069080"/>
            <a:ext cx="3977639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0EA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909560" y="4206240"/>
            <a:ext cx="54864" cy="64008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114800" y="4123944"/>
            <a:ext cx="3703320" cy="8412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עולים</a:t>
            </a:r>
          </a:p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מילה חדשה שלמדתי – נכנסת ישר למגילון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023360" y="5074920"/>
            <a:ext cx="3977639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0EA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7909560" y="5212080"/>
            <a:ext cx="54864" cy="64008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114800" y="5129784"/>
            <a:ext cx="3703320" cy="8412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הורים</a:t>
            </a:r>
          </a:p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אישור השתתפות בטיול או באירוע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11480" y="1097280"/>
            <a:ext cx="3383280" cy="3657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5875">
            <a:solidFill>
              <a:srgbClr val="D7DC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4" name="Rectangle 23"/>
          <p:cNvSpPr/>
          <p:nvPr/>
        </p:nvSpPr>
        <p:spPr>
          <a:xfrm>
            <a:off x="411480" y="1097280"/>
            <a:ext cx="3383280" cy="128016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594360" y="1325880"/>
            <a:ext cx="301752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הרשמה לסדנת חוסן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1828800"/>
            <a:ext cx="3017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שם פרטי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94360" y="2121408"/>
            <a:ext cx="3017520" cy="329184"/>
          </a:xfrm>
          <a:prstGeom prst="roundRect">
            <a:avLst>
              <a:gd name="adj" fmla="val 20000"/>
            </a:avLst>
          </a:prstGeom>
          <a:solidFill>
            <a:srgbClr val="F3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594360" y="2578608"/>
            <a:ext cx="3017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כיתה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94360" y="2871215"/>
            <a:ext cx="3017520" cy="329184"/>
          </a:xfrm>
          <a:prstGeom prst="roundRect">
            <a:avLst>
              <a:gd name="adj" fmla="val 20000"/>
            </a:avLst>
          </a:prstGeom>
          <a:solidFill>
            <a:srgbClr val="F3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94360" y="3328415"/>
            <a:ext cx="3017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באיזה מועד?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94360" y="3621023"/>
            <a:ext cx="3017520" cy="329184"/>
          </a:xfrm>
          <a:prstGeom prst="roundRect">
            <a:avLst>
              <a:gd name="adj" fmla="val 20000"/>
            </a:avLst>
          </a:prstGeom>
          <a:solidFill>
            <a:srgbClr val="F3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1188720" y="4123944"/>
            <a:ext cx="1828800" cy="438912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188720" y="4123944"/>
            <a:ext cx="1828800" cy="438912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4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נרשמים</a:t>
            </a:r>
          </a:p>
        </p:txBody>
      </p:sp>
      <p:pic>
        <p:nvPicPr>
          <p:cNvPr id="34" name="Picture 3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12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30975" y="6327648"/>
            <a:ext cx="46634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פרק 3 · טופס וכפתור הרשמה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9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8671255" y="384048"/>
            <a:ext cx="3017520" cy="384048"/>
          </a:xfrm>
          <a:prstGeom prst="roundRect">
            <a:avLst>
              <a:gd name="adj" fmla="val 50000"/>
            </a:avLst>
          </a:prstGeom>
          <a:solidFill>
            <a:srgbClr val="E0E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671255" y="384048"/>
            <a:ext cx="3017520" cy="38404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1" i="0">
                <a:solidFill>
                  <a:srgbClr val="2563EB"/>
                </a:solidFill>
                <a:latin typeface="Heebo"/>
                <a:cs typeface="Heebo"/>
                <a:ea typeface="Heebo"/>
              </a:rPr>
              <a:t>פרק 3 · אפשרות א׳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68680"/>
            <a:ext cx="11185855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32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אפשרות א׳ – שלב 1: בונים טופס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7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ב-Google Forms (טפסים של גוגל)</a:t>
            </a:r>
          </a:p>
        </p:txBody>
      </p:sp>
      <p:sp>
        <p:nvSpPr>
          <p:cNvPr id="7" name="Oval 6"/>
          <p:cNvSpPr/>
          <p:nvPr/>
        </p:nvSpPr>
        <p:spPr>
          <a:xfrm>
            <a:off x="11247120" y="2103120"/>
            <a:ext cx="402336" cy="402336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2075688"/>
            <a:ext cx="6537959" cy="6499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פותחים טופס חדש</a:t>
            </a:r>
          </a:p>
          <a:p>
            <a:pPr algn="r" rtl="1"/>
            <a:r>
              <a:rPr sz="14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כותבים בשורת הכתובת forms.new. ממלאים כותרת ותיאור קצר.</a:t>
            </a:r>
          </a:p>
        </p:txBody>
      </p:sp>
      <p:sp>
        <p:nvSpPr>
          <p:cNvPr id="9" name="Oval 8"/>
          <p:cNvSpPr/>
          <p:nvPr/>
        </p:nvSpPr>
        <p:spPr>
          <a:xfrm>
            <a:off x="11247120" y="2906903"/>
            <a:ext cx="402336" cy="402336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879471"/>
            <a:ext cx="6537959" cy="6499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מוסיפים שאלות</a:t>
            </a:r>
          </a:p>
          <a:p>
            <a:pPr algn="r" rtl="1"/>
            <a:r>
              <a:rPr sz="14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הפלוס בסרגל הצד. סוגים: אמריקאית, תשובה קצרה, רשימה נפתחת. מסמנים 'חובה'.</a:t>
            </a:r>
          </a:p>
        </p:txBody>
      </p:sp>
      <p:sp>
        <p:nvSpPr>
          <p:cNvPr id="11" name="Oval 10"/>
          <p:cNvSpPr/>
          <p:nvPr/>
        </p:nvSpPr>
        <p:spPr>
          <a:xfrm>
            <a:off x="11247120" y="3710686"/>
            <a:ext cx="402336" cy="402336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3683254"/>
            <a:ext cx="6537959" cy="87223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הגדרות</a:t>
            </a:r>
          </a:p>
          <a:p>
            <a:pPr algn="r" rtl="1"/>
            <a:r>
              <a:rPr sz="14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לשונית הגדרות: איסוף כתובות אימייל – כבוי לאנונימיות. 'הגבלה לתגובה אחת' מחייבת כניסה לחשבון.</a:t>
            </a:r>
          </a:p>
        </p:txBody>
      </p:sp>
      <p:sp>
        <p:nvSpPr>
          <p:cNvPr id="13" name="Oval 12"/>
          <p:cNvSpPr/>
          <p:nvPr/>
        </p:nvSpPr>
        <p:spPr>
          <a:xfrm>
            <a:off x="11247120" y="4736719"/>
            <a:ext cx="402336" cy="402336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4709287"/>
            <a:ext cx="6537959" cy="6499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מחברים לטבלה</a:t>
            </a:r>
          </a:p>
          <a:p>
            <a:pPr algn="r" rtl="1"/>
            <a:r>
              <a:rPr sz="14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לשונית תשובות ← קישור ל-Sheets. כל תשובה נכנסת כשורה.</a:t>
            </a:r>
          </a:p>
        </p:txBody>
      </p:sp>
      <p:sp>
        <p:nvSpPr>
          <p:cNvPr id="15" name="Oval 14"/>
          <p:cNvSpPr/>
          <p:nvPr/>
        </p:nvSpPr>
        <p:spPr>
          <a:xfrm>
            <a:off x="11247120" y="5540502"/>
            <a:ext cx="402336" cy="402336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5513070"/>
            <a:ext cx="6537959" cy="6499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מקבלים קישור</a:t>
            </a:r>
          </a:p>
          <a:p>
            <a:pPr algn="r" rtl="1"/>
            <a:r>
              <a:rPr sz="14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שליחה ← סמל הקישור ← קיצור כתובת ← העתקה. בודקים בעין (תצוגה מקדימה).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2103120"/>
            <a:ext cx="3794760" cy="1645920"/>
          </a:xfrm>
          <a:prstGeom prst="roundRect">
            <a:avLst>
              <a:gd name="adj" fmla="val 12000"/>
            </a:avLst>
          </a:prstGeom>
          <a:solidFill>
            <a:srgbClr val="E0E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4187952" y="2267712"/>
            <a:ext cx="54864" cy="1316736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85800" y="2231136"/>
            <a:ext cx="3337560" cy="13898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>
              <a:spcAft>
                <a:spcPts val="500"/>
              </a:spcAft>
            </a:pPr>
            <a:r>
              <a:rPr sz="1600" b="1" i="0">
                <a:solidFill>
                  <a:srgbClr val="2563EB"/>
                </a:solidFill>
                <a:latin typeface="Heebo"/>
                <a:cs typeface="Heebo"/>
                <a:ea typeface="Heebo"/>
              </a:rPr>
              <a:t>טיפ</a:t>
            </a:r>
          </a:p>
          <a:p>
            <a:pPr algn="r" rtl="1">
              <a:spcAft>
                <a:spcPts val="500"/>
              </a:spcAft>
            </a:pP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שאלת 'אמריקאית' עם האפשרויות = הצבעה מוכנה. הגרף מופיע לבד בלשונית תשובות.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3886200"/>
            <a:ext cx="3794760" cy="2194560"/>
          </a:xfrm>
          <a:prstGeom prst="roundRect">
            <a:avLst>
              <a:gd name="adj" fmla="val 12000"/>
            </a:avLst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4187952" y="4050791"/>
            <a:ext cx="54864" cy="1865376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85800" y="4014215"/>
            <a:ext cx="3337560" cy="19385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>
              <a:spcAft>
                <a:spcPts val="500"/>
              </a:spcAft>
            </a:pPr>
            <a:r>
              <a:rPr sz="1600" b="1" i="0">
                <a:solidFill>
                  <a:srgbClr val="DC2626"/>
                </a:solidFill>
                <a:latin typeface="Heebo"/>
                <a:cs typeface="Heebo"/>
                <a:ea typeface="Heebo"/>
              </a:rPr>
              <a:t>טעויות נפוצות</a:t>
            </a:r>
          </a:p>
          <a:p>
            <a:pPr algn="r" rtl="1">
              <a:spcAft>
                <a:spcPts val="500"/>
              </a:spcAft>
            </a:pP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'הגבלה לתגובה אחת' חוסמת תלמידים בלי חשבון גוגל.</a:t>
            </a:r>
          </a:p>
          <a:p>
            <a:pPr algn="r" rtl="1">
              <a:spcAft>
                <a:spcPts val="500"/>
              </a:spcAft>
            </a:pP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הטופס נשאר פתוח אחרי המועד – מכבים 'מקבל תשובות'.</a:t>
            </a:r>
          </a:p>
          <a:p>
            <a:pPr algn="r" rtl="1">
              <a:spcAft>
                <a:spcPts val="500"/>
              </a:spcAft>
            </a:pP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שואלים פרטים שלא צריך (טלפון, כתובת).</a:t>
            </a:r>
          </a:p>
        </p:txBody>
      </p:sp>
      <p:pic>
        <p:nvPicPr>
          <p:cNvPr id="23" name="Picture 2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13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30975" y="6327648"/>
            <a:ext cx="46634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פרק 3 · טופס וכפתור הרשמה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9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8671255" y="384048"/>
            <a:ext cx="3017520" cy="384048"/>
          </a:xfrm>
          <a:prstGeom prst="roundRect">
            <a:avLst>
              <a:gd name="adj" fmla="val 50000"/>
            </a:avLst>
          </a:prstGeom>
          <a:solidFill>
            <a:srgbClr val="E0E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671255" y="384048"/>
            <a:ext cx="3017520" cy="38404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1" i="0">
                <a:solidFill>
                  <a:srgbClr val="2563EB"/>
                </a:solidFill>
                <a:latin typeface="Heebo"/>
                <a:cs typeface="Heebo"/>
                <a:ea typeface="Heebo"/>
              </a:rPr>
              <a:t>פרק 3 · אפשרות א׳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68680"/>
            <a:ext cx="11185855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32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אפשרות א׳ – שלב 2: כפתור הרשמה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7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כפתור גדול שפותח את הטופס – באתר, בפוסטר או בהודעה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12556" y="2103120"/>
            <a:ext cx="3576218" cy="2697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6E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8112556" y="2103120"/>
            <a:ext cx="3576218" cy="548640"/>
          </a:xfrm>
          <a:prstGeom prst="roundRect">
            <a:avLst>
              <a:gd name="adj" fmla="val 3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112556" y="2103120"/>
            <a:ext cx="3576218" cy="54864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7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באתר (Google Sites)</a:t>
            </a:r>
          </a:p>
        </p:txBody>
      </p:sp>
      <p:sp>
        <p:nvSpPr>
          <p:cNvPr id="10" name="Oval 9"/>
          <p:cNvSpPr/>
          <p:nvPr/>
        </p:nvSpPr>
        <p:spPr>
          <a:xfrm>
            <a:off x="11094415" y="2788920"/>
            <a:ext cx="402336" cy="402336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49716" y="2761488"/>
            <a:ext cx="2707538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הוספה ← לחצן (Button)</a:t>
            </a:r>
          </a:p>
        </p:txBody>
      </p:sp>
      <p:sp>
        <p:nvSpPr>
          <p:cNvPr id="12" name="Oval 11"/>
          <p:cNvSpPr/>
          <p:nvPr/>
        </p:nvSpPr>
        <p:spPr>
          <a:xfrm>
            <a:off x="11094415" y="3282696"/>
            <a:ext cx="402336" cy="402336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49716" y="3255264"/>
            <a:ext cx="2707538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שם: 'נרשמים לסדנה'</a:t>
            </a:r>
          </a:p>
        </p:txBody>
      </p:sp>
      <p:sp>
        <p:nvSpPr>
          <p:cNvPr id="14" name="Oval 13"/>
          <p:cNvSpPr/>
          <p:nvPr/>
        </p:nvSpPr>
        <p:spPr>
          <a:xfrm>
            <a:off x="11094415" y="3776472"/>
            <a:ext cx="402336" cy="402336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49716" y="3749039"/>
            <a:ext cx="2707538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קישור: מדביקים את קישור הטופס</a:t>
            </a:r>
          </a:p>
        </p:txBody>
      </p:sp>
      <p:sp>
        <p:nvSpPr>
          <p:cNvPr id="16" name="Oval 15"/>
          <p:cNvSpPr/>
          <p:nvPr/>
        </p:nvSpPr>
        <p:spPr>
          <a:xfrm>
            <a:off x="11094415" y="4270248"/>
            <a:ext cx="402336" cy="402336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49716" y="4242816"/>
            <a:ext cx="2707538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מפרסמים ובודקים בטלפון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07738" y="2103120"/>
            <a:ext cx="3576218" cy="2697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6E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4307738" y="2103120"/>
            <a:ext cx="3576218" cy="548640"/>
          </a:xfrm>
          <a:prstGeom prst="roundRect">
            <a:avLst>
              <a:gd name="adj" fmla="val 3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4307738" y="2103120"/>
            <a:ext cx="3576218" cy="54864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7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בפוסטר (קנבה)</a:t>
            </a:r>
          </a:p>
        </p:txBody>
      </p:sp>
      <p:sp>
        <p:nvSpPr>
          <p:cNvPr id="21" name="Oval 20"/>
          <p:cNvSpPr/>
          <p:nvPr/>
        </p:nvSpPr>
        <p:spPr>
          <a:xfrm>
            <a:off x="7289596" y="2788920"/>
            <a:ext cx="402336" cy="402336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44898" y="2761488"/>
            <a:ext cx="2707538" cy="5864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מציירים צורה + טקסט 'לחצו להרשמה'</a:t>
            </a:r>
          </a:p>
        </p:txBody>
      </p:sp>
      <p:sp>
        <p:nvSpPr>
          <p:cNvPr id="23" name="Oval 22"/>
          <p:cNvSpPr/>
          <p:nvPr/>
        </p:nvSpPr>
        <p:spPr>
          <a:xfrm>
            <a:off x="7289596" y="3366262"/>
            <a:ext cx="402336" cy="402336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44898" y="3338830"/>
            <a:ext cx="2707538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מסמנים את הכפתור ← סמל הקישור</a:t>
            </a:r>
          </a:p>
        </p:txBody>
      </p:sp>
      <p:sp>
        <p:nvSpPr>
          <p:cNvPr id="25" name="Oval 24"/>
          <p:cNvSpPr/>
          <p:nvPr/>
        </p:nvSpPr>
        <p:spPr>
          <a:xfrm>
            <a:off x="7289596" y="3860038"/>
            <a:ext cx="402336" cy="402336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44898" y="3832605"/>
            <a:ext cx="2707538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מדביקים את קישור הטופס</a:t>
            </a:r>
          </a:p>
        </p:txBody>
      </p:sp>
      <p:sp>
        <p:nvSpPr>
          <p:cNvPr id="27" name="Oval 26"/>
          <p:cNvSpPr/>
          <p:nvPr/>
        </p:nvSpPr>
        <p:spPr>
          <a:xfrm>
            <a:off x="7289596" y="4353814"/>
            <a:ext cx="402336" cy="402336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44898" y="4326382"/>
            <a:ext cx="2707538" cy="5864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משתפים כקישור או PDF – הכפתור לחיץ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2919" y="2103120"/>
            <a:ext cx="3576218" cy="2697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6E2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02919" y="2103120"/>
            <a:ext cx="3576218" cy="548640"/>
          </a:xfrm>
          <a:prstGeom prst="roundRect">
            <a:avLst>
              <a:gd name="adj" fmla="val 3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502919" y="2103120"/>
            <a:ext cx="3576218" cy="54864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7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בהודעה לכיתה</a:t>
            </a:r>
          </a:p>
        </p:txBody>
      </p:sp>
      <p:sp>
        <p:nvSpPr>
          <p:cNvPr id="32" name="Oval 31"/>
          <p:cNvSpPr/>
          <p:nvPr/>
        </p:nvSpPr>
        <p:spPr>
          <a:xfrm>
            <a:off x="3484778" y="2788920"/>
            <a:ext cx="402336" cy="402336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0079" y="2761488"/>
            <a:ext cx="2707538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משפט אחד: מה, למי, עד מתי</a:t>
            </a:r>
          </a:p>
        </p:txBody>
      </p:sp>
      <p:sp>
        <p:nvSpPr>
          <p:cNvPr id="34" name="Oval 33"/>
          <p:cNvSpPr/>
          <p:nvPr/>
        </p:nvSpPr>
        <p:spPr>
          <a:xfrm>
            <a:off x="3484778" y="3282696"/>
            <a:ext cx="402336" cy="402336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0079" y="3255264"/>
            <a:ext cx="2707538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מתחת – הקישור המקוצר</a:t>
            </a:r>
          </a:p>
        </p:txBody>
      </p:sp>
      <p:sp>
        <p:nvSpPr>
          <p:cNvPr id="36" name="Oval 35"/>
          <p:cNvSpPr/>
          <p:nvPr/>
        </p:nvSpPr>
        <p:spPr>
          <a:xfrm>
            <a:off x="3484778" y="3776472"/>
            <a:ext cx="402336" cy="402336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79" y="3749039"/>
            <a:ext cx="2707538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לוח/מקרן: קוד QR של הטופס</a:t>
            </a:r>
          </a:p>
        </p:txBody>
      </p:sp>
      <p:sp>
        <p:nvSpPr>
          <p:cNvPr id="38" name="Oval 37"/>
          <p:cNvSpPr/>
          <p:nvPr/>
        </p:nvSpPr>
        <p:spPr>
          <a:xfrm>
            <a:off x="3484778" y="4270248"/>
            <a:ext cx="402336" cy="402336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0079" y="4242816"/>
            <a:ext cx="2707538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תזכורת יום לפני הסגירה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02920" y="4910328"/>
            <a:ext cx="11185855" cy="566928"/>
          </a:xfrm>
          <a:prstGeom prst="roundRect">
            <a:avLst>
              <a:gd name="adj" fmla="val 30000"/>
            </a:avLst>
          </a:prstGeom>
          <a:solidFill>
            <a:srgbClr val="E0E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685800" y="4910328"/>
            <a:ext cx="10820095" cy="56692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450" b="1" i="0">
                <a:solidFill>
                  <a:srgbClr val="2563EB"/>
                </a:solidFill>
                <a:latin typeface="Heebo"/>
                <a:cs typeface="Heebo"/>
                <a:ea typeface="Heebo"/>
              </a:rPr>
              <a:t>מספר מקומות מוגבל? </a:t>
            </a:r>
            <a:r>
              <a:rPr sz="145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בטופס אין מגבלה מובנית – סוגרים ידנית ('מקבל תשובות' – כבוי) או משתמשים בתוסף להגבלת תשובות.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02920" y="5577840"/>
            <a:ext cx="11185855" cy="548640"/>
          </a:xfrm>
          <a:prstGeom prst="roundRect">
            <a:avLst>
              <a:gd name="adj" fmla="val 30000"/>
            </a:avLst>
          </a:prstGeom>
          <a:solidFill>
            <a:srgbClr val="E0E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685800" y="5577840"/>
            <a:ext cx="10820095" cy="54864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500" b="1" i="0">
                <a:solidFill>
                  <a:srgbClr val="2563EB"/>
                </a:solidFill>
                <a:latin typeface="Heebo"/>
                <a:cs typeface="Heebo"/>
                <a:ea typeface="Heebo"/>
              </a:rPr>
              <a:t>אפשרות ב׳ – הכלי המוכן שלנו: </a:t>
            </a:r>
            <a:r>
              <a:rPr sz="15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בקרוב – טופס + כפתור הרשמה מוכן, עם מונה מקומות וסגירה אוטומטית.</a:t>
            </a:r>
          </a:p>
        </p:txBody>
      </p:sp>
      <p:pic>
        <p:nvPicPr>
          <p:cNvPr id="44" name="Picture 4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14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30975" y="6327648"/>
            <a:ext cx="46634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פרק 3 · טופס וכפתור הרשמה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985455" y="0"/>
            <a:ext cx="4206240" cy="6858000"/>
          </a:xfrm>
          <a:prstGeom prst="rect">
            <a:avLst/>
          </a:prstGeom>
          <a:solidFill>
            <a:srgbClr val="FF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168335" y="457200"/>
            <a:ext cx="384048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1000" b="1" i="0">
                <a:solidFill>
                  <a:srgbClr val="DB2777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68335" y="2148840"/>
            <a:ext cx="38404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2000" b="1" i="0">
                <a:solidFill>
                  <a:srgbClr val="DB2777"/>
                </a:solidFill>
                <a:latin typeface="Heebo"/>
                <a:cs typeface="Heebo"/>
                <a:ea typeface="Heebo"/>
              </a:rPr>
              <a:t>פרק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68335" y="2606040"/>
            <a:ext cx="3840480" cy="12801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34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פוסטר 'הכירו אותי' מנתונים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68335" y="3977639"/>
            <a:ext cx="3840480" cy="2011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התלמידים ממלאים טופס קצר – ומכל שורה בטבלה נוצר פוסטר מעוצב. 30 פוסטרים בלחיצה אחת, לקיר הכיתה או למצגת פתיחת שנה.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23360" y="502920"/>
            <a:ext cx="402336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2000" b="1" i="0">
                <a:solidFill>
                  <a:srgbClr val="DB2777"/>
                </a:solidFill>
                <a:latin typeface="Heebo"/>
                <a:cs typeface="Heebo"/>
                <a:ea typeface="Heebo"/>
              </a:rPr>
              <a:t>שימושים בכיתה שלך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23360" y="1051560"/>
            <a:ext cx="3977639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FFE1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909560" y="1188719"/>
            <a:ext cx="54864" cy="640080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114800" y="1106424"/>
            <a:ext cx="3703320" cy="8412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פתיחת שנה</a:t>
            </a:r>
          </a:p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היכרות עם כל תלמידי הכיתה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023360" y="2057400"/>
            <a:ext cx="3977639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FFE1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909560" y="2194560"/>
            <a:ext cx="54864" cy="640080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114800" y="2112264"/>
            <a:ext cx="3703320" cy="8412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עולים</a:t>
            </a:r>
          </a:p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ארץ, שפות, מילה שאני אוהב/ת בעברית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23360" y="3063240"/>
            <a:ext cx="3977639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FFE1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909560" y="3200400"/>
            <a:ext cx="54864" cy="640080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4114800" y="3118104"/>
            <a:ext cx="3703320" cy="8412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חוסן</a:t>
            </a:r>
          </a:p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קיר כוחות כיתתי: מה נותן לי כוח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023360" y="4069080"/>
            <a:ext cx="3977639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FFE1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909560" y="4206240"/>
            <a:ext cx="54864" cy="640080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114800" y="4123944"/>
            <a:ext cx="3703320" cy="8412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בחירות</a:t>
            </a:r>
          </a:p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פוסטר מועמד/ת: 3 רעיונות ונימוק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023360" y="5074920"/>
            <a:ext cx="3977639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FFE1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7909560" y="5212080"/>
            <a:ext cx="54864" cy="640080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114800" y="5129784"/>
            <a:ext cx="3703320" cy="8412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5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יום הולדת</a:t>
            </a:r>
          </a:p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פוסטר חגיגי מהנתונים של הכיתה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685800"/>
            <a:ext cx="2834640" cy="4572000"/>
          </a:xfrm>
          <a:prstGeom prst="roundRect">
            <a:avLst>
              <a:gd name="adj" fmla="val 6000"/>
            </a:avLst>
          </a:prstGeom>
          <a:solidFill>
            <a:srgbClr val="FF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85800" y="822960"/>
            <a:ext cx="283464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 rtl="1"/>
            <a:r>
              <a:rPr sz="2400" b="1" i="0">
                <a:solidFill>
                  <a:srgbClr val="DB2777"/>
                </a:solidFill>
                <a:latin typeface="Heebo"/>
                <a:cs typeface="Heebo"/>
                <a:ea typeface="Heebo"/>
              </a:rPr>
              <a:t>הכירו אותי!</a:t>
            </a:r>
          </a:p>
        </p:txBody>
      </p:sp>
      <p:sp>
        <p:nvSpPr>
          <p:cNvPr id="25" name="Oval 24"/>
          <p:cNvSpPr/>
          <p:nvPr/>
        </p:nvSpPr>
        <p:spPr>
          <a:xfrm>
            <a:off x="1508760" y="1417320"/>
            <a:ext cx="1188720" cy="118872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DB27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1508760" y="1417320"/>
            <a:ext cx="1188720" cy="11887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4000" b="1" i="0">
                <a:solidFill>
                  <a:srgbClr val="DB2777"/>
                </a:solidFill>
                <a:latin typeface="Heebo"/>
                <a:cs typeface="Heebo"/>
                <a:ea typeface="Heebo"/>
              </a:rPr>
              <a:t>נ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2651760"/>
            <a:ext cx="283464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 rtl="1"/>
            <a:r>
              <a:rPr sz="20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נועה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14400" y="3108960"/>
            <a:ext cx="2377440" cy="36576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1005840" y="3108960"/>
            <a:ext cx="2194560" cy="3657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250" b="1" i="0">
                <a:solidFill>
                  <a:srgbClr val="DB2777"/>
                </a:solidFill>
                <a:latin typeface="Heebo"/>
                <a:cs typeface="Heebo"/>
                <a:ea typeface="Heebo"/>
              </a:rPr>
              <a:t>הגעתי מ: </a:t>
            </a:r>
            <a:r>
              <a:rPr sz="125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צרפת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14400" y="3547872"/>
            <a:ext cx="2377440" cy="36576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005840" y="3547872"/>
            <a:ext cx="2194560" cy="3657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250" b="1" i="0">
                <a:solidFill>
                  <a:srgbClr val="DB2777"/>
                </a:solidFill>
                <a:latin typeface="Heebo"/>
                <a:cs typeface="Heebo"/>
                <a:ea typeface="Heebo"/>
              </a:rPr>
              <a:t>השפות שלי: </a:t>
            </a:r>
            <a:r>
              <a:rPr sz="125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צרפתית, עברית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14400" y="3986783"/>
            <a:ext cx="2377440" cy="36576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05840" y="3986783"/>
            <a:ext cx="2194560" cy="3657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250" b="1" i="0">
                <a:solidFill>
                  <a:srgbClr val="DB2777"/>
                </a:solidFill>
                <a:latin typeface="Heebo"/>
                <a:cs typeface="Heebo"/>
                <a:ea typeface="Heebo"/>
              </a:rPr>
              <a:t>מילה שאני אוהבת: </a:t>
            </a:r>
            <a:r>
              <a:rPr sz="125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יַחַד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14400" y="4425696"/>
            <a:ext cx="2377440" cy="36576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1005840" y="4425696"/>
            <a:ext cx="2194560" cy="3657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250" b="1" i="0">
                <a:solidFill>
                  <a:srgbClr val="DB2777"/>
                </a:solidFill>
                <a:latin typeface="Heebo"/>
                <a:cs typeface="Heebo"/>
                <a:ea typeface="Heebo"/>
              </a:rPr>
              <a:t>נותן לי כוח: </a:t>
            </a:r>
            <a:r>
              <a:rPr sz="125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ריקוד</a:t>
            </a:r>
          </a:p>
        </p:txBody>
      </p:sp>
      <p:pic>
        <p:nvPicPr>
          <p:cNvPr id="36" name="Picture 3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15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30975" y="6327648"/>
            <a:ext cx="46634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פרק 4 · פוסטר 'הכירו אותי'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9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8671255" y="384048"/>
            <a:ext cx="3017520" cy="384048"/>
          </a:xfrm>
          <a:prstGeom prst="roundRect">
            <a:avLst>
              <a:gd name="adj" fmla="val 50000"/>
            </a:avLst>
          </a:prstGeom>
          <a:solidFill>
            <a:srgbClr val="FF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671255" y="384048"/>
            <a:ext cx="3017520" cy="38404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1" i="0">
                <a:solidFill>
                  <a:srgbClr val="DB2777"/>
                </a:solidFill>
                <a:latin typeface="Heebo"/>
                <a:cs typeface="Heebo"/>
                <a:ea typeface="Heebo"/>
              </a:rPr>
              <a:t>פרק 4 · אפשרות א׳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68680"/>
            <a:ext cx="11185855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32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אפשרות א׳ – שלב 1: אוספים את הנתונים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7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טופס ← טבלה ← קובץ CSV</a:t>
            </a:r>
          </a:p>
        </p:txBody>
      </p:sp>
      <p:sp>
        <p:nvSpPr>
          <p:cNvPr id="7" name="Oval 6"/>
          <p:cNvSpPr/>
          <p:nvPr/>
        </p:nvSpPr>
        <p:spPr>
          <a:xfrm>
            <a:off x="11247120" y="2103120"/>
            <a:ext cx="402336" cy="402336"/>
          </a:xfrm>
          <a:prstGeom prst="ellipse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2075688"/>
            <a:ext cx="6537959" cy="87223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בונים טופס קצר</a:t>
            </a:r>
          </a:p>
          <a:p>
            <a:pPr algn="r" rtl="1"/>
            <a:r>
              <a:rPr sz="14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כמו בפרק 3: שם פרטי, הגעתי מ…, השפות שלי, תחביב, מילה שאני אוהב/ת, מה נותן לי כוח.</a:t>
            </a:r>
          </a:p>
        </p:txBody>
      </p:sp>
      <p:sp>
        <p:nvSpPr>
          <p:cNvPr id="9" name="Oval 8"/>
          <p:cNvSpPr/>
          <p:nvPr/>
        </p:nvSpPr>
        <p:spPr>
          <a:xfrm>
            <a:off x="11247120" y="3073590"/>
            <a:ext cx="402336" cy="402336"/>
          </a:xfrm>
          <a:prstGeom prst="ellipse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3046158"/>
            <a:ext cx="6537959" cy="87223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שאלות קצרות</a:t>
            </a:r>
          </a:p>
          <a:p>
            <a:pPr algn="r" rtl="1"/>
            <a:r>
              <a:rPr sz="14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תשובה קצרה בלבד – טקסט ארוך לא ייכנס יפה בפוסטר. אפשר להגביל אורך באימות תשובה.</a:t>
            </a:r>
          </a:p>
        </p:txBody>
      </p:sp>
      <p:sp>
        <p:nvSpPr>
          <p:cNvPr id="11" name="Oval 10"/>
          <p:cNvSpPr/>
          <p:nvPr/>
        </p:nvSpPr>
        <p:spPr>
          <a:xfrm>
            <a:off x="11247120" y="4044061"/>
            <a:ext cx="402336" cy="402336"/>
          </a:xfrm>
          <a:prstGeom prst="ellipse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016628"/>
            <a:ext cx="6537959" cy="6499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ממלאים בכיתה</a:t>
            </a:r>
          </a:p>
          <a:p>
            <a:pPr algn="r" rtl="1"/>
            <a:r>
              <a:rPr sz="14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5 דקות, כל תלמיד מהטלפון. עולים חדשים – בזוגות עם חבר/ה.</a:t>
            </a:r>
          </a:p>
        </p:txBody>
      </p:sp>
      <p:sp>
        <p:nvSpPr>
          <p:cNvPr id="13" name="Oval 12"/>
          <p:cNvSpPr/>
          <p:nvPr/>
        </p:nvSpPr>
        <p:spPr>
          <a:xfrm>
            <a:off x="11247120" y="4792281"/>
            <a:ext cx="402336" cy="402336"/>
          </a:xfrm>
          <a:prstGeom prst="ellipse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4764849"/>
            <a:ext cx="6537959" cy="6499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בודקים את הטבלה</a:t>
            </a:r>
          </a:p>
          <a:p>
            <a:pPr algn="r" rtl="1"/>
            <a:r>
              <a:rPr sz="14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תשובות ← קישור ל-Sheets. מתקנים שגיאות כתיב ומוחקים שורות ניסיון.</a:t>
            </a:r>
          </a:p>
        </p:txBody>
      </p:sp>
      <p:sp>
        <p:nvSpPr>
          <p:cNvPr id="15" name="Oval 14"/>
          <p:cNvSpPr/>
          <p:nvPr/>
        </p:nvSpPr>
        <p:spPr>
          <a:xfrm>
            <a:off x="11247120" y="5540501"/>
            <a:ext cx="402336" cy="402336"/>
          </a:xfrm>
          <a:prstGeom prst="ellipse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5513069"/>
            <a:ext cx="6537959" cy="64998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מורידים CSV</a:t>
            </a:r>
          </a:p>
          <a:p>
            <a:pPr algn="r" rtl="1"/>
            <a:r>
              <a:rPr sz="14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בגיליון: קובץ ← הורדה ← ערכים מופרדים בפסיקים (.csv).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2103120"/>
            <a:ext cx="3794760" cy="1645920"/>
          </a:xfrm>
          <a:prstGeom prst="roundRect">
            <a:avLst>
              <a:gd name="adj" fmla="val 12000"/>
            </a:avLst>
          </a:prstGeom>
          <a:solidFill>
            <a:srgbClr val="FF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4187952" y="2267712"/>
            <a:ext cx="54864" cy="1316736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85800" y="2231136"/>
            <a:ext cx="3337560" cy="13898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>
              <a:spcAft>
                <a:spcPts val="500"/>
              </a:spcAft>
            </a:pPr>
            <a:r>
              <a:rPr sz="1600" b="1" i="0">
                <a:solidFill>
                  <a:srgbClr val="DB2777"/>
                </a:solidFill>
                <a:latin typeface="Heebo"/>
                <a:cs typeface="Heebo"/>
                <a:ea typeface="Heebo"/>
              </a:rPr>
              <a:t>טיפ</a:t>
            </a:r>
          </a:p>
          <a:p>
            <a:pPr algn="r" rtl="1">
              <a:spcAft>
                <a:spcPts val="500"/>
              </a:spcAft>
            </a:pP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שמות העמודות בשורה 1 יהפכו לשמות השדות בעיצוב – קצר וברור: שם, ארץ, שפות.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3886200"/>
            <a:ext cx="3794760" cy="2194560"/>
          </a:xfrm>
          <a:prstGeom prst="roundRect">
            <a:avLst>
              <a:gd name="adj" fmla="val 12000"/>
            </a:avLst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4187952" y="4050791"/>
            <a:ext cx="54864" cy="1865376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85800" y="4014215"/>
            <a:ext cx="3337560" cy="19385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>
              <a:spcAft>
                <a:spcPts val="500"/>
              </a:spcAft>
            </a:pPr>
            <a:r>
              <a:rPr sz="1600" b="1" i="0">
                <a:solidFill>
                  <a:srgbClr val="DC2626"/>
                </a:solidFill>
                <a:latin typeface="Heebo"/>
                <a:cs typeface="Heebo"/>
                <a:ea typeface="Heebo"/>
              </a:rPr>
              <a:t>שימו לב</a:t>
            </a:r>
          </a:p>
          <a:p>
            <a:pPr algn="r" rtl="1">
              <a:spcAft>
                <a:spcPts val="500"/>
              </a:spcAft>
            </a:pP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בלי שמות משפחה, כתובות או טלפונים.</a:t>
            </a:r>
          </a:p>
          <a:p>
            <a:pPr algn="r" rtl="1">
              <a:spcAft>
                <a:spcPts val="500"/>
              </a:spcAft>
            </a:pP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תמונת פנים – רק באישור. אימוג׳י או ציור הם חלופה מצוינת.</a:t>
            </a:r>
          </a:p>
          <a:p>
            <a:pPr algn="r" rtl="1">
              <a:spcAft>
                <a:spcPts val="500"/>
              </a:spcAft>
            </a:pP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תלמיד שלא רוצה – לא חייב לשתף.</a:t>
            </a:r>
          </a:p>
        </p:txBody>
      </p:sp>
      <p:pic>
        <p:nvPicPr>
          <p:cNvPr id="23" name="Picture 2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16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30975" y="6327648"/>
            <a:ext cx="46634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פרק 4 · פוסטר 'הכירו אותי'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9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8671255" y="384048"/>
            <a:ext cx="3017520" cy="384048"/>
          </a:xfrm>
          <a:prstGeom prst="roundRect">
            <a:avLst>
              <a:gd name="adj" fmla="val 50000"/>
            </a:avLst>
          </a:prstGeom>
          <a:solidFill>
            <a:srgbClr val="FF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671255" y="384048"/>
            <a:ext cx="3017520" cy="38404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300" b="1" i="0">
                <a:solidFill>
                  <a:srgbClr val="DB2777"/>
                </a:solidFill>
                <a:latin typeface="Heebo"/>
                <a:cs typeface="Heebo"/>
                <a:ea typeface="Heebo"/>
              </a:rPr>
              <a:t>פרק 4 · אפשרות א׳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68680"/>
            <a:ext cx="11185855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32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אפשרות א׳ – שלב 2: יצירה בכמות גדולה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7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בקנבה: עיצוב אחד + הטבלה = פוסטר לכל תלמיד</a:t>
            </a:r>
          </a:p>
        </p:txBody>
      </p:sp>
      <p:sp>
        <p:nvSpPr>
          <p:cNvPr id="7" name="Oval 6"/>
          <p:cNvSpPr/>
          <p:nvPr/>
        </p:nvSpPr>
        <p:spPr>
          <a:xfrm>
            <a:off x="11247120" y="2103120"/>
            <a:ext cx="402336" cy="402336"/>
          </a:xfrm>
          <a:prstGeom prst="ellipse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2075688"/>
            <a:ext cx="6537959" cy="61823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מעצבים פוסטר אחד</a:t>
            </a:r>
          </a:p>
          <a:p>
            <a:pPr algn="r" rtl="1"/>
            <a:r>
              <a:rPr sz="13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תבנית A4 או A3 עם תיבות טקסט: {שם}, {ארץ}, {שפות}… – כמו בדוגמה.</a:t>
            </a:r>
          </a:p>
        </p:txBody>
      </p:sp>
      <p:sp>
        <p:nvSpPr>
          <p:cNvPr id="9" name="Oval 8"/>
          <p:cNvSpPr/>
          <p:nvPr/>
        </p:nvSpPr>
        <p:spPr>
          <a:xfrm>
            <a:off x="11247120" y="2794381"/>
            <a:ext cx="402336" cy="402336"/>
          </a:xfrm>
          <a:prstGeom prst="ellipse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766949"/>
            <a:ext cx="6537959" cy="61823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פותחים יצירה בכמות גדולה</a:t>
            </a:r>
          </a:p>
          <a:p>
            <a:pPr algn="r" rtl="1"/>
            <a:r>
              <a:rPr sz="13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בסרגל השמאלי: אפליקציות ← Bulk create (יצירה בכמות גדולה).</a:t>
            </a:r>
          </a:p>
        </p:txBody>
      </p:sp>
      <p:sp>
        <p:nvSpPr>
          <p:cNvPr id="11" name="Oval 10"/>
          <p:cNvSpPr/>
          <p:nvPr/>
        </p:nvSpPr>
        <p:spPr>
          <a:xfrm>
            <a:off x="11247120" y="3485642"/>
            <a:ext cx="402336" cy="402336"/>
          </a:xfrm>
          <a:prstGeom prst="ellipse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3458210"/>
            <a:ext cx="6537959" cy="61823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מעלים את הנתונים</a:t>
            </a:r>
          </a:p>
          <a:p>
            <a:pPr algn="r" rtl="1"/>
            <a:r>
              <a:rPr sz="13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העלאת נתונים ← בוחרים את קובץ ה-CSV.</a:t>
            </a:r>
          </a:p>
        </p:txBody>
      </p:sp>
      <p:sp>
        <p:nvSpPr>
          <p:cNvPr id="13" name="Oval 12"/>
          <p:cNvSpPr/>
          <p:nvPr/>
        </p:nvSpPr>
        <p:spPr>
          <a:xfrm>
            <a:off x="11247120" y="4176903"/>
            <a:ext cx="402336" cy="402336"/>
          </a:xfrm>
          <a:prstGeom prst="ellipse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4149471"/>
            <a:ext cx="6537959" cy="61823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מחברים שדות</a:t>
            </a:r>
          </a:p>
          <a:p>
            <a:pPr algn="r" rtl="1"/>
            <a:r>
              <a:rPr sz="13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קליק ימני על תיבת טקסט ← חיבור נתונים ← בוחרים עמודה. חוזרים לכל תיבה.</a:t>
            </a:r>
          </a:p>
        </p:txBody>
      </p:sp>
      <p:sp>
        <p:nvSpPr>
          <p:cNvPr id="15" name="Oval 14"/>
          <p:cNvSpPr/>
          <p:nvPr/>
        </p:nvSpPr>
        <p:spPr>
          <a:xfrm>
            <a:off x="11247120" y="4868164"/>
            <a:ext cx="402336" cy="402336"/>
          </a:xfrm>
          <a:prstGeom prst="ellipse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4840732"/>
            <a:ext cx="6537959" cy="61823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5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יוצרים</a:t>
            </a:r>
          </a:p>
          <a:p>
            <a:pPr algn="r" rtl="1"/>
            <a:r>
              <a:rPr sz="13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המשך ← יצירה. כל שורה = עמוד. בודקים טקסט ארוך – ומורידים PDF להדפסה.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2103120"/>
            <a:ext cx="3794760" cy="3291840"/>
          </a:xfrm>
          <a:prstGeom prst="roundRect">
            <a:avLst>
              <a:gd name="adj" fmla="val 12000"/>
            </a:avLst>
          </a:prstGeom>
          <a:solidFill>
            <a:srgbClr val="FF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4187952" y="2267712"/>
            <a:ext cx="54864" cy="2962656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85800" y="2231136"/>
            <a:ext cx="3337560" cy="30358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>
              <a:spcAft>
                <a:spcPts val="500"/>
              </a:spcAft>
            </a:pPr>
            <a:r>
              <a:rPr sz="1600" b="1" i="0">
                <a:solidFill>
                  <a:srgbClr val="DB2777"/>
                </a:solidFill>
                <a:latin typeface="Heebo"/>
                <a:cs typeface="Heebo"/>
                <a:ea typeface="Heebo"/>
              </a:rPr>
              <a:t>טוב לדעת</a:t>
            </a:r>
          </a:p>
          <a:p>
            <a:pPr algn="r" rtl="1">
              <a:spcAft>
                <a:spcPts val="500"/>
              </a:spcAft>
            </a:pP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האפשרות זמינה בחשבון קנבה לחינוך (חינם למורים מאומתים).</a:t>
            </a:r>
          </a:p>
          <a:p>
            <a:pPr algn="r" rtl="1">
              <a:spcAft>
                <a:spcPts val="500"/>
              </a:spcAft>
            </a:pP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בלי קנבה? משכפלים שקופית ב-Google Slides ומעתיקים את הנתונים ידנית – איטי יותר, עובד.</a:t>
            </a:r>
          </a:p>
          <a:p>
            <a:pPr algn="r" rtl="1">
              <a:spcAft>
                <a:spcPts val="500"/>
              </a:spcAft>
            </a:pPr>
            <a:r>
              <a:rPr sz="14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• טקסט חורג? מקטינים את הגופן בתבנית ויוצרים שוב.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5577840"/>
            <a:ext cx="11185855" cy="548640"/>
          </a:xfrm>
          <a:prstGeom prst="roundRect">
            <a:avLst>
              <a:gd name="adj" fmla="val 30000"/>
            </a:avLst>
          </a:prstGeom>
          <a:solidFill>
            <a:srgbClr val="FF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85800" y="5577840"/>
            <a:ext cx="10820095" cy="54864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500" b="1" i="0">
                <a:solidFill>
                  <a:srgbClr val="DB2777"/>
                </a:solidFill>
                <a:latin typeface="Heebo"/>
                <a:cs typeface="Heebo"/>
                <a:ea typeface="Heebo"/>
              </a:rPr>
              <a:t>אפשרות ב׳ – הכלי המוכן שלנו: </a:t>
            </a:r>
            <a:r>
              <a:rPr sz="15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בקרוב – מחולל 'הכירו אותי': ממלאים פרטים ומקבלים פוסטר מוכן להדפסה.</a:t>
            </a:r>
          </a:p>
        </p:txBody>
      </p:sp>
      <p:pic>
        <p:nvPicPr>
          <p:cNvPr id="22" name="Picture 2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17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0975" y="6327648"/>
            <a:ext cx="46634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פרק 4 · פוסטר 'הכירו אותי'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9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B3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185855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32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פרטיות ובטיחות – לכל ארבעת הכלים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16152"/>
            <a:ext cx="11185855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7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כלים דיגיטליים בכיתה = גם אחריות שלנו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112556" y="1783080"/>
            <a:ext cx="3576218" cy="1828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2D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6" name="Rectangle 5"/>
          <p:cNvSpPr/>
          <p:nvPr/>
        </p:nvSpPr>
        <p:spPr>
          <a:xfrm>
            <a:off x="11542471" y="2011680"/>
            <a:ext cx="73152" cy="1371600"/>
          </a:xfrm>
          <a:prstGeom prst="rect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341156" y="2011680"/>
            <a:ext cx="3027578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2100" b="1" i="0">
                <a:solidFill>
                  <a:srgbClr val="0F9D8A"/>
                </a:solidFill>
                <a:latin typeface="Heebo"/>
                <a:cs typeface="Heebo"/>
                <a:ea typeface="Heebo"/>
              </a:rPr>
              <a:t>מה אוספים?</a:t>
            </a:r>
          </a:p>
          <a:p>
            <a:pPr algn="r" rtl="1">
              <a:spcAft>
                <a:spcPts val="600"/>
              </a:spcAft>
            </a:pPr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רק מה שצריך. שם פרטי מספיק כמעט תמיד.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07738" y="1783080"/>
            <a:ext cx="3576218" cy="1828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2D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37652" y="2011680"/>
            <a:ext cx="73152" cy="13716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536338" y="2011680"/>
            <a:ext cx="3027578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2100" b="1" i="0">
                <a:solidFill>
                  <a:srgbClr val="2563EB"/>
                </a:solidFill>
                <a:latin typeface="Heebo"/>
                <a:cs typeface="Heebo"/>
                <a:ea typeface="Heebo"/>
              </a:rPr>
              <a:t>מי רואה?</a:t>
            </a:r>
          </a:p>
          <a:p>
            <a:pPr algn="r" rtl="1">
              <a:spcAft>
                <a:spcPts val="600"/>
              </a:spcAft>
            </a:pPr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הרשאת צפייה לתלמידים, עריכה רק לך.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19" y="1783080"/>
            <a:ext cx="3576218" cy="1828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2D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3932834" y="2011680"/>
            <a:ext cx="73152" cy="1371600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31519" y="2011680"/>
            <a:ext cx="3027578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2100" b="1" i="0">
                <a:solidFill>
                  <a:srgbClr val="DB2777"/>
                </a:solidFill>
                <a:latin typeface="Heebo"/>
                <a:cs typeface="Heebo"/>
                <a:ea typeface="Heebo"/>
              </a:rPr>
              <a:t>תמונות</a:t>
            </a:r>
          </a:p>
          <a:p>
            <a:pPr algn="r" rtl="1">
              <a:spcAft>
                <a:spcPts val="600"/>
              </a:spcAft>
            </a:pPr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רק באישור. אימוג׳י וציורים במקום פנים.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12556" y="3840480"/>
            <a:ext cx="3576218" cy="1828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2D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11542471" y="4069080"/>
            <a:ext cx="73152" cy="13716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341156" y="4069080"/>
            <a:ext cx="3027578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2100" b="1" i="0">
                <a:solidFill>
                  <a:srgbClr val="F59E0B"/>
                </a:solidFill>
                <a:latin typeface="Heebo"/>
                <a:cs typeface="Heebo"/>
                <a:ea typeface="Heebo"/>
              </a:rPr>
              <a:t>תוכן רגיש</a:t>
            </a:r>
          </a:p>
          <a:p>
            <a:pPr algn="r" rtl="1">
              <a:spcAft>
                <a:spcPts val="600"/>
              </a:spcAft>
            </a:pPr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בשיח חוסן – אנונימי, ואישור לפני פרסום.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07738" y="3840480"/>
            <a:ext cx="3576218" cy="1828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2D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37652" y="4069080"/>
            <a:ext cx="73152" cy="13716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536338" y="4069080"/>
            <a:ext cx="3027578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2100" b="1" i="0">
                <a:solidFill>
                  <a:srgbClr val="DC2626"/>
                </a:solidFill>
                <a:latin typeface="Heebo"/>
                <a:cs typeface="Heebo"/>
                <a:ea typeface="Heebo"/>
              </a:rPr>
              <a:t>פתק מדאיג</a:t>
            </a:r>
          </a:p>
          <a:p>
            <a:pPr algn="r" rtl="1">
              <a:spcAft>
                <a:spcPts val="600"/>
              </a:spcAft>
            </a:pPr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לא מקריאים. מעבירים בשקט ליועצת.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19" y="3840480"/>
            <a:ext cx="3576218" cy="1828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2D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3932834" y="4069080"/>
            <a:ext cx="73152" cy="1371600"/>
          </a:xfrm>
          <a:prstGeom prst="rect">
            <a:avLst/>
          </a:prstGeom>
          <a:solidFill>
            <a:srgbClr val="5B3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731519" y="4069080"/>
            <a:ext cx="3027578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2100" b="1" i="0">
                <a:solidFill>
                  <a:srgbClr val="5B3FD1"/>
                </a:solidFill>
                <a:latin typeface="Heebo"/>
                <a:cs typeface="Heebo"/>
                <a:ea typeface="Heebo"/>
              </a:rPr>
              <a:t>סוף שנה</a:t>
            </a:r>
          </a:p>
          <a:p>
            <a:pPr algn="r" rtl="1">
              <a:spcAft>
                <a:spcPts val="600"/>
              </a:spcAft>
            </a:pPr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מוחקים לוחות, טפסים וטבלאות שלא צריך.</a:t>
            </a:r>
          </a:p>
        </p:txBody>
      </p:sp>
      <p:pic>
        <p:nvPicPr>
          <p:cNvPr id="23" name="Picture 2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9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B3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185855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32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התוכנית שלנו: כלי אחד בכל פעם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16152"/>
            <a:ext cx="11185855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7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לאט לאט – בונים, מנסים בכיתה, ורק אז ממשיכים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255264"/>
            <a:ext cx="10545775" cy="73152"/>
          </a:xfrm>
          <a:prstGeom prst="rect">
            <a:avLst/>
          </a:prstGeom>
          <a:solidFill>
            <a:srgbClr val="E2D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029471" y="1828800"/>
            <a:ext cx="2659303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 rtl="1"/>
            <a:r>
              <a:rPr sz="1800" b="1" i="0">
                <a:solidFill>
                  <a:srgbClr val="F59E0B"/>
                </a:solidFill>
                <a:latin typeface="Heebo"/>
                <a:cs typeface="Heebo"/>
                <a:ea typeface="Heebo"/>
              </a:rPr>
              <a:t>שבוע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29471" y="2286000"/>
            <a:ext cx="2659303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 rtl="1"/>
            <a:r>
              <a:rPr sz="22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לוח שיתופי</a:t>
            </a:r>
          </a:p>
        </p:txBody>
      </p:sp>
      <p:sp>
        <p:nvSpPr>
          <p:cNvPr id="8" name="Oval 7"/>
          <p:cNvSpPr/>
          <p:nvPr/>
        </p:nvSpPr>
        <p:spPr>
          <a:xfrm>
            <a:off x="10039083" y="2971800"/>
            <a:ext cx="640080" cy="640080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22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20911" y="3886200"/>
            <a:ext cx="2476423" cy="1554480"/>
          </a:xfrm>
          <a:prstGeom prst="roundRect">
            <a:avLst>
              <a:gd name="adj" fmla="val 12000"/>
            </a:avLst>
          </a:prstGeom>
          <a:solidFill>
            <a:srgbClr val="FFF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9258071" y="3977639"/>
            <a:ext cx="2202103" cy="13716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5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פתק יציאה או 'מה נותן לי כוח' – פעם אחת בכיתה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87287" y="1828800"/>
            <a:ext cx="2659303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 rtl="1"/>
            <a:r>
              <a:rPr sz="1800" b="1" i="0">
                <a:solidFill>
                  <a:srgbClr val="0F9D8A"/>
                </a:solidFill>
                <a:latin typeface="Heebo"/>
                <a:cs typeface="Heebo"/>
                <a:ea typeface="Heebo"/>
              </a:rPr>
              <a:t>שבוע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87287" y="2286000"/>
            <a:ext cx="2659303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 rtl="1"/>
            <a:r>
              <a:rPr sz="22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מגילון חי</a:t>
            </a:r>
          </a:p>
        </p:txBody>
      </p:sp>
      <p:sp>
        <p:nvSpPr>
          <p:cNvPr id="13" name="Oval 12"/>
          <p:cNvSpPr/>
          <p:nvPr/>
        </p:nvSpPr>
        <p:spPr>
          <a:xfrm>
            <a:off x="7196899" y="2971800"/>
            <a:ext cx="640080" cy="640080"/>
          </a:xfrm>
          <a:prstGeom prst="ellipse">
            <a:avLst/>
          </a:prstGeom>
          <a:solidFill>
            <a:srgbClr val="0F9D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22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78727" y="3886200"/>
            <a:ext cx="2476423" cy="1554480"/>
          </a:xfrm>
          <a:prstGeom prst="roundRect">
            <a:avLst>
              <a:gd name="adj" fmla="val 12000"/>
            </a:avLst>
          </a:prstGeom>
          <a:solidFill>
            <a:srgbClr val="DD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415887" y="3977639"/>
            <a:ext cx="2202103" cy="13716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5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10 מילים או 10 ספרים ראשונים – ומשתפים לצפייה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45103" y="1828800"/>
            <a:ext cx="2659303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 rtl="1"/>
            <a:r>
              <a:rPr sz="1800" b="1" i="0">
                <a:solidFill>
                  <a:srgbClr val="2563EB"/>
                </a:solidFill>
                <a:latin typeface="Heebo"/>
                <a:cs typeface="Heebo"/>
                <a:ea typeface="Heebo"/>
              </a:rPr>
              <a:t>שבוע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45103" y="2286000"/>
            <a:ext cx="2659303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 rtl="1"/>
            <a:r>
              <a:rPr sz="22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טופס + כפתור</a:t>
            </a:r>
          </a:p>
        </p:txBody>
      </p:sp>
      <p:sp>
        <p:nvSpPr>
          <p:cNvPr id="18" name="Oval 17"/>
          <p:cNvSpPr/>
          <p:nvPr/>
        </p:nvSpPr>
        <p:spPr>
          <a:xfrm>
            <a:off x="4354715" y="2971800"/>
            <a:ext cx="640080" cy="640080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22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436543" y="3886200"/>
            <a:ext cx="2476423" cy="1554480"/>
          </a:xfrm>
          <a:prstGeom prst="roundRect">
            <a:avLst>
              <a:gd name="adj" fmla="val 12000"/>
            </a:avLst>
          </a:prstGeom>
          <a:solidFill>
            <a:srgbClr val="E0E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3573703" y="3977639"/>
            <a:ext cx="2202103" cy="13716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5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הרשמה, הצבעה או משוב – עם כפתור בהודעה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19" y="1828800"/>
            <a:ext cx="2659303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 rtl="1"/>
            <a:r>
              <a:rPr sz="1800" b="1" i="0">
                <a:solidFill>
                  <a:srgbClr val="DB2777"/>
                </a:solidFill>
                <a:latin typeface="Heebo"/>
                <a:cs typeface="Heebo"/>
                <a:ea typeface="Heebo"/>
              </a:rPr>
              <a:t>שבוע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19" y="2286000"/>
            <a:ext cx="2659303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 rtl="1"/>
            <a:r>
              <a:rPr sz="22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פוסטר הכירו אותי</a:t>
            </a:r>
          </a:p>
        </p:txBody>
      </p:sp>
      <p:sp>
        <p:nvSpPr>
          <p:cNvPr id="23" name="Oval 22"/>
          <p:cNvSpPr/>
          <p:nvPr/>
        </p:nvSpPr>
        <p:spPr>
          <a:xfrm>
            <a:off x="1512531" y="2971800"/>
            <a:ext cx="640080" cy="640080"/>
          </a:xfrm>
          <a:prstGeom prst="ellipse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22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94359" y="3886200"/>
            <a:ext cx="2476423" cy="1554480"/>
          </a:xfrm>
          <a:prstGeom prst="roundRect">
            <a:avLst>
              <a:gd name="adj" fmla="val 12000"/>
            </a:avLst>
          </a:prstGeom>
          <a:solidFill>
            <a:srgbClr val="FF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731519" y="3977639"/>
            <a:ext cx="2202103" cy="13716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5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טופס קצר ← 30 פוסטרים לקיר הכיתה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5623560"/>
            <a:ext cx="11185855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 rtl="1"/>
            <a:r>
              <a:rPr sz="15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אחרי כל שבוע: מה עבד? מה לשנות? רושמים שורה אחת – ומתקדמים.</a:t>
            </a:r>
          </a:p>
        </p:txBody>
      </p:sp>
      <p:pic>
        <p:nvPicPr>
          <p:cNvPr id="27" name="Picture 26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9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B3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185855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32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רשימת בדיקה – לפני שמשתפים עם הכיתה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16152"/>
            <a:ext cx="11185855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7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עוברים על הרשימה בכל כלי חדש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02375" y="1783080"/>
            <a:ext cx="5486400" cy="6766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E2D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11094415" y="1938528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5B3F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6385255" y="1783080"/>
            <a:ext cx="4663440" cy="676656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הכותרת היא שאלה ברורה אחת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02375" y="2587752"/>
            <a:ext cx="5486400" cy="6766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E2D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11094415" y="2743200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5B3F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385255" y="2587752"/>
            <a:ext cx="4663440" cy="676656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יש הנחיה קצרה: מה כותבים, כמה, עד מתי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02375" y="3392424"/>
            <a:ext cx="5486400" cy="6766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E2D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1094415" y="3547872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5B3F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85255" y="3392424"/>
            <a:ext cx="4663440" cy="676656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ההרשאות נכונות: כתיבה / צפייה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02375" y="4197096"/>
            <a:ext cx="5486400" cy="6766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E2D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11094415" y="4352544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5B3F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385255" y="4197096"/>
            <a:ext cx="4663440" cy="676656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בדקתי בטלפון כמו תלמיד (גלישה בסתר)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02375" y="5001768"/>
            <a:ext cx="5486400" cy="6766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E2D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11094415" y="5157216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5B3F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85255" y="5001768"/>
            <a:ext cx="4663440" cy="676656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הקישור קצר, או שיש קוד QR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5663" y="1783080"/>
            <a:ext cx="5486400" cy="6766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E2D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5397703" y="1938528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5B3F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88543" y="1783080"/>
            <a:ext cx="4663440" cy="676656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לא נאספים פרטים מיותרים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5663" y="2587752"/>
            <a:ext cx="5486400" cy="6766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E2D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5397703" y="2743200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5B3F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88543" y="2587752"/>
            <a:ext cx="4663440" cy="676656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בתוכן רגיש: אנונימי + אישור לפני פרסום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5663" y="3392424"/>
            <a:ext cx="5486400" cy="6766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E2D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5397703" y="3547872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5B3F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688543" y="3392424"/>
            <a:ext cx="4663440" cy="676656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יש טיימר או זמן סיום ברור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5663" y="4197096"/>
            <a:ext cx="5486400" cy="6766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E2D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397703" y="4352544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5B3F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688543" y="4197096"/>
            <a:ext cx="4663440" cy="676656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תכננתי מה עושים עם התוצאות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05663" y="5001768"/>
            <a:ext cx="5486400" cy="6766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E2DC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5397703" y="5157216"/>
            <a:ext cx="3657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5B3F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688543" y="5001768"/>
            <a:ext cx="4663440" cy="676656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16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שמרתי קישור לכלי במקום קבוע</a:t>
            </a:r>
          </a:p>
        </p:txBody>
      </p:sp>
      <p:pic>
        <p:nvPicPr>
          <p:cNvPr id="35" name="Picture 34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9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B3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1185855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32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לוח בחירה למורים – 3×3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16152"/>
            <a:ext cx="11185855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7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בוחרים 3 משימות בשורה, בטור או באלכסון – המשבצת האמצעית חובה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696047" y="1719072"/>
            <a:ext cx="2926080" cy="1261872"/>
          </a:xfrm>
          <a:prstGeom prst="roundRect">
            <a:avLst>
              <a:gd name="adj" fmla="val 10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753447" y="1828800"/>
            <a:ext cx="731520" cy="27432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753447" y="1828800"/>
            <a:ext cx="731520" cy="2743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1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קל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05775" y="1792224"/>
            <a:ext cx="1920240" cy="3840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לוח מתבנית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33207" y="2194560"/>
            <a:ext cx="2651760" cy="7498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פותחים תבנית בלוח המוכן ומקרינים 5 דקות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32807" y="1719072"/>
            <a:ext cx="2926080" cy="1261872"/>
          </a:xfrm>
          <a:prstGeom prst="roundRect">
            <a:avLst>
              <a:gd name="adj" fmla="val 10000"/>
            </a:avLst>
          </a:prstGeom>
          <a:solidFill>
            <a:srgbClr val="FEF9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6690207" y="1828800"/>
            <a:ext cx="731520" cy="274320"/>
          </a:xfrm>
          <a:prstGeom prst="roundRect">
            <a:avLst>
              <a:gd name="adj" fmla="val 50000"/>
            </a:avLst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690207" y="1828800"/>
            <a:ext cx="731520" cy="2743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1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בינוני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42535" y="1792224"/>
            <a:ext cx="1920240" cy="3840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לוח עמודות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69967" y="2194560"/>
            <a:ext cx="2651760" cy="7498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בונים לוח עמודות עם שאלה משלך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569567" y="1719072"/>
            <a:ext cx="2926080" cy="1261872"/>
          </a:xfrm>
          <a:prstGeom prst="roundRect">
            <a:avLst>
              <a:gd name="adj" fmla="val 10000"/>
            </a:avLst>
          </a:prstGeom>
          <a:solidFill>
            <a:srgbClr val="FEE2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3626967" y="1828800"/>
            <a:ext cx="731520" cy="27432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26967" y="1828800"/>
            <a:ext cx="731520" cy="2743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1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מאתגר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79295" y="1792224"/>
            <a:ext cx="1920240" cy="3840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שיעור שלם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06727" y="2194560"/>
            <a:ext cx="2651760" cy="7498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מערך 45 דק׳ סביב לוח שיתופי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96047" y="3072384"/>
            <a:ext cx="2926080" cy="1261872"/>
          </a:xfrm>
          <a:prstGeom prst="roundRect">
            <a:avLst>
              <a:gd name="adj" fmla="val 10000"/>
            </a:avLst>
          </a:prstGeom>
          <a:solidFill>
            <a:srgbClr val="FEF9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753447" y="3182112"/>
            <a:ext cx="731520" cy="274320"/>
          </a:xfrm>
          <a:prstGeom prst="roundRect">
            <a:avLst>
              <a:gd name="adj" fmla="val 50000"/>
            </a:avLst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9753447" y="3182112"/>
            <a:ext cx="731520" cy="2743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1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בינוני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05775" y="3145536"/>
            <a:ext cx="1920240" cy="3840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מגילון 10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33207" y="3547872"/>
            <a:ext cx="2651760" cy="7498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טבלה עם 10 שורות ופלח נתונים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632807" y="3072384"/>
            <a:ext cx="2926080" cy="1261872"/>
          </a:xfrm>
          <a:prstGeom prst="roundRect">
            <a:avLst>
              <a:gd name="adj" fmla="val 10000"/>
            </a:avLst>
          </a:prstGeom>
          <a:solidFill>
            <a:srgbClr val="EDE9FE"/>
          </a:solidFill>
          <a:ln w="15875">
            <a:solidFill>
              <a:srgbClr val="5B3F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690207" y="3182112"/>
            <a:ext cx="731520" cy="274320"/>
          </a:xfrm>
          <a:prstGeom prst="roundRect">
            <a:avLst>
              <a:gd name="adj" fmla="val 50000"/>
            </a:avLst>
          </a:prstGeom>
          <a:solidFill>
            <a:srgbClr val="5B3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6690207" y="3182112"/>
            <a:ext cx="731520" cy="2743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1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חובה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42535" y="3145536"/>
            <a:ext cx="1920240" cy="3840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כלי אחד בכיתה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69967" y="3547872"/>
            <a:ext cx="2651760" cy="7498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בונים כלי אחד ומנסים אותו השבוע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569567" y="3072384"/>
            <a:ext cx="2926080" cy="1261872"/>
          </a:xfrm>
          <a:prstGeom prst="roundRect">
            <a:avLst>
              <a:gd name="adj" fmla="val 10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3626967" y="3182112"/>
            <a:ext cx="731520" cy="27432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3626967" y="3182112"/>
            <a:ext cx="731520" cy="2743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1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קל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9295" y="3145536"/>
            <a:ext cx="1920240" cy="3840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טופס משוב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706727" y="3547872"/>
            <a:ext cx="2651760" cy="7498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3 שאלות פתק יציאה בטופס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696047" y="4425696"/>
            <a:ext cx="2926080" cy="1261872"/>
          </a:xfrm>
          <a:prstGeom prst="roundRect">
            <a:avLst>
              <a:gd name="adj" fmla="val 10000"/>
            </a:avLst>
          </a:prstGeom>
          <a:solidFill>
            <a:srgbClr val="FEE2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9753447" y="4535424"/>
            <a:ext cx="731520" cy="27432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9753447" y="4535424"/>
            <a:ext cx="731520" cy="2743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1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מאתגר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805775" y="4498848"/>
            <a:ext cx="1920240" cy="3840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פוסטרים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833207" y="4901183"/>
            <a:ext cx="2651760" cy="7498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יצירה בכמות גדולה ל-10 תלמידים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632807" y="4425696"/>
            <a:ext cx="2926080" cy="1261872"/>
          </a:xfrm>
          <a:prstGeom prst="roundRect">
            <a:avLst>
              <a:gd name="adj" fmla="val 10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1" name="Rounded Rectangle 40"/>
          <p:cNvSpPr/>
          <p:nvPr/>
        </p:nvSpPr>
        <p:spPr>
          <a:xfrm>
            <a:off x="6690207" y="4535424"/>
            <a:ext cx="731520" cy="27432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6690207" y="4535424"/>
            <a:ext cx="731520" cy="2743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1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קל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742535" y="4498848"/>
            <a:ext cx="1920240" cy="3840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כפתור הרשמה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769967" y="4901183"/>
            <a:ext cx="2651760" cy="7498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כפתור בקנבה שפותח טופס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569567" y="4425696"/>
            <a:ext cx="2926080" cy="1261872"/>
          </a:xfrm>
          <a:prstGeom prst="roundRect">
            <a:avLst>
              <a:gd name="adj" fmla="val 10000"/>
            </a:avLst>
          </a:prstGeom>
          <a:solidFill>
            <a:srgbClr val="FEF9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3626967" y="4535424"/>
            <a:ext cx="731520" cy="274320"/>
          </a:xfrm>
          <a:prstGeom prst="roundRect">
            <a:avLst>
              <a:gd name="adj" fmla="val 50000"/>
            </a:avLst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3626967" y="4535424"/>
            <a:ext cx="731520" cy="2743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1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בינוני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679295" y="4498848"/>
            <a:ext cx="1920240" cy="38404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1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מגילון כיתתי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706727" y="4901183"/>
            <a:ext cx="2651760" cy="7498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5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תלמידים מוסיפים שורות דרך טופס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02920" y="5705856"/>
            <a:ext cx="731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קל</a:t>
            </a:r>
          </a:p>
        </p:txBody>
      </p:sp>
      <p:sp>
        <p:nvSpPr>
          <p:cNvPr id="51" name="Oval 50"/>
          <p:cNvSpPr/>
          <p:nvPr/>
        </p:nvSpPr>
        <p:spPr>
          <a:xfrm>
            <a:off x="1280160" y="5760720"/>
            <a:ext cx="256032" cy="256032"/>
          </a:xfrm>
          <a:prstGeom prst="ellipse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52" name="TextBox 51"/>
          <p:cNvSpPr txBox="1"/>
          <p:nvPr/>
        </p:nvSpPr>
        <p:spPr>
          <a:xfrm>
            <a:off x="1737360" y="5705856"/>
            <a:ext cx="731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בינוני</a:t>
            </a:r>
          </a:p>
        </p:txBody>
      </p:sp>
      <p:sp>
        <p:nvSpPr>
          <p:cNvPr id="53" name="Oval 52"/>
          <p:cNvSpPr/>
          <p:nvPr/>
        </p:nvSpPr>
        <p:spPr>
          <a:xfrm>
            <a:off x="2514600" y="5760720"/>
            <a:ext cx="256032" cy="256032"/>
          </a:xfrm>
          <a:prstGeom prst="ellipse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54" name="TextBox 53"/>
          <p:cNvSpPr txBox="1"/>
          <p:nvPr/>
        </p:nvSpPr>
        <p:spPr>
          <a:xfrm>
            <a:off x="2971800" y="5705856"/>
            <a:ext cx="731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300" b="0" i="0">
                <a:solidFill>
                  <a:srgbClr val="22223A"/>
                </a:solidFill>
                <a:latin typeface="Heebo"/>
                <a:cs typeface="Heebo"/>
                <a:ea typeface="Heebo"/>
              </a:rPr>
              <a:t>מאתגר</a:t>
            </a:r>
          </a:p>
        </p:txBody>
      </p:sp>
      <p:sp>
        <p:nvSpPr>
          <p:cNvPr id="55" name="Oval 54"/>
          <p:cNvSpPr/>
          <p:nvPr/>
        </p:nvSpPr>
        <p:spPr>
          <a:xfrm>
            <a:off x="3749039" y="5760720"/>
            <a:ext cx="256032" cy="256032"/>
          </a:xfrm>
          <a:prstGeom prst="ellipse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pic>
        <p:nvPicPr>
          <p:cNvPr id="56" name="Picture 5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5E5E78"/>
                </a:solidFill>
                <a:latin typeface="Heebo"/>
                <a:cs typeface="Heebo"/>
                <a:ea typeface="Heeb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F6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A1F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3" name="Oval 2"/>
          <p:cNvSpPr/>
          <p:nvPr/>
        </p:nvSpPr>
        <p:spPr>
          <a:xfrm>
            <a:off x="9966960" y="-1097280"/>
            <a:ext cx="3108960" cy="3108960"/>
          </a:xfrm>
          <a:prstGeom prst="ellipse">
            <a:avLst/>
          </a:prstGeom>
          <a:solidFill>
            <a:srgbClr val="5B3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4" name="Oval 3"/>
          <p:cNvSpPr/>
          <p:nvPr/>
        </p:nvSpPr>
        <p:spPr>
          <a:xfrm>
            <a:off x="-914400" y="4846320"/>
            <a:ext cx="2560320" cy="2560320"/>
          </a:xfrm>
          <a:prstGeom prst="ellipse">
            <a:avLst/>
          </a:prstGeom>
          <a:solidFill>
            <a:srgbClr val="3B2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5" name="Oval 4"/>
          <p:cNvSpPr/>
          <p:nvPr/>
        </p:nvSpPr>
        <p:spPr>
          <a:xfrm>
            <a:off x="11475720" y="5806440"/>
            <a:ext cx="822960" cy="822960"/>
          </a:xfrm>
          <a:prstGeom prst="ellipse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22960" y="914400"/>
            <a:ext cx="105156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5400" b="1" i="0">
                <a:solidFill>
                  <a:srgbClr val="FFCC33"/>
                </a:solidFill>
                <a:latin typeface="Heebo"/>
                <a:cs typeface="Heebo"/>
                <a:ea typeface="Heebo"/>
              </a:rPr>
              <a:t>בהצלחה!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920240"/>
            <a:ext cx="1051560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2200" b="0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מתחילים מכלי אחד, מנסים, ומתקדמים לאט לאט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2880360"/>
            <a:ext cx="10545775" cy="1143000"/>
          </a:xfrm>
          <a:prstGeom prst="roundRect">
            <a:avLst>
              <a:gd name="adj" fmla="val 15000"/>
            </a:avLst>
          </a:prstGeom>
          <a:solidFill>
            <a:srgbClr val="3B2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05840" y="2926080"/>
            <a:ext cx="10180015" cy="10515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 rtl="1"/>
            <a:r>
              <a:rPr sz="2000" b="1" i="0">
                <a:solidFill>
                  <a:srgbClr val="FFCC33"/>
                </a:solidFill>
                <a:latin typeface="Heebo"/>
                <a:cs typeface="Heebo"/>
                <a:ea typeface="Heebo"/>
              </a:rPr>
              <a:t>הכלים המוכנים: </a:t>
            </a:r>
            <a:r>
              <a:rPr sz="20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לוח שיתופי כיתתי · מגילון חי</a:t>
            </a:r>
          </a:p>
          <a:p>
            <a:pPr algn="r" rtl="1"/>
            <a:r>
              <a:rPr sz="2000" b="0" i="0">
                <a:solidFill>
                  <a:srgbClr val="E4DDFF"/>
                </a:solidFill>
                <a:latin typeface="Heebo"/>
                <a:cs typeface="Heebo"/>
                <a:ea typeface="Heebo"/>
              </a:rPr>
              <a:t>luach-shitufi.sites.tab.bot  ·  megilon-chai.sites.tab.bot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87287" y="4297680"/>
            <a:ext cx="3200400" cy="64008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187287" y="4297680"/>
            <a:ext cx="320040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6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טופס וכפתור הרשמה – בקרוב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804007" y="4297680"/>
            <a:ext cx="3200400" cy="640080"/>
          </a:xfrm>
          <a:prstGeom prst="roundRect">
            <a:avLst>
              <a:gd name="adj" fmla="val 50000"/>
            </a:avLst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804007" y="4297680"/>
            <a:ext cx="320040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 rtl="1"/>
            <a:r>
              <a:rPr sz="16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פוסטר 'הכירו אותי' – בקרוב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11680" y="5257800"/>
            <a:ext cx="9357055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600" b="0" i="0">
                <a:solidFill>
                  <a:srgbClr val="C9C0F5"/>
                </a:solidFill>
                <a:latin typeface="Heebo"/>
                <a:cs typeface="Heebo"/>
                <a:ea typeface="Heebo"/>
              </a:rPr>
              <a:t>כל כלי מוכן יגיע עם הסבר קצר משלו, צעד אחר צעד.</a:t>
            </a:r>
          </a:p>
        </p:txBody>
      </p:sp>
      <p:pic>
        <p:nvPicPr>
          <p:cNvPr id="15" name="Picture 14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72784"/>
            <a:ext cx="420624" cy="4206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77240" y="6327648"/>
            <a:ext cx="329184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 rtl="1"/>
            <a:r>
              <a:rPr sz="1200" b="1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40135" y="6327648"/>
            <a:ext cx="731520" cy="3291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 rtl="1"/>
            <a:r>
              <a:rPr sz="1200" b="0" i="0">
                <a:solidFill>
                  <a:srgbClr val="FFFFFF"/>
                </a:solidFill>
                <a:latin typeface="Heebo"/>
                <a:cs typeface="Heebo"/>
                <a:ea typeface="Heebo"/>
              </a:rPr>
              <a:t>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